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8" r:id="rId1"/>
  </p:sldMasterIdLst>
  <p:notesMasterIdLst>
    <p:notesMasterId r:id="rId28"/>
  </p:notesMasterIdLst>
  <p:handoutMasterIdLst>
    <p:handoutMasterId r:id="rId29"/>
  </p:handoutMasterIdLst>
  <p:sldIdLst>
    <p:sldId id="263" r:id="rId2"/>
    <p:sldId id="264" r:id="rId3"/>
    <p:sldId id="292" r:id="rId4"/>
    <p:sldId id="268" r:id="rId5"/>
    <p:sldId id="293" r:id="rId6"/>
    <p:sldId id="269" r:id="rId7"/>
    <p:sldId id="273" r:id="rId8"/>
    <p:sldId id="282" r:id="rId9"/>
    <p:sldId id="283" r:id="rId10"/>
    <p:sldId id="284" r:id="rId11"/>
    <p:sldId id="291" r:id="rId12"/>
    <p:sldId id="286" r:id="rId13"/>
    <p:sldId id="274" r:id="rId14"/>
    <p:sldId id="280" r:id="rId15"/>
    <p:sldId id="279" r:id="rId16"/>
    <p:sldId id="266" r:id="rId17"/>
    <p:sldId id="281" r:id="rId18"/>
    <p:sldId id="267" r:id="rId19"/>
    <p:sldId id="289" r:id="rId20"/>
    <p:sldId id="288" r:id="rId21"/>
    <p:sldId id="278" r:id="rId22"/>
    <p:sldId id="275" r:id="rId23"/>
    <p:sldId id="290" r:id="rId24"/>
    <p:sldId id="270" r:id="rId25"/>
    <p:sldId id="276" r:id="rId26"/>
    <p:sldId id="271" r:id="rId2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5" clrIdx="0">
    <p:extLst>
      <p:ext uri="{19B8F6BF-5375-455C-9EA6-DF929625EA0E}">
        <p15:presenceInfo xmlns:p15="http://schemas.microsoft.com/office/powerpoint/2012/main" userId="5980202365fd3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ED9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8333" autoAdjust="0"/>
  </p:normalViewPr>
  <p:slideViewPr>
    <p:cSldViewPr>
      <p:cViewPr varScale="1">
        <p:scale>
          <a:sx n="86" d="100"/>
          <a:sy n="86" d="100"/>
        </p:scale>
        <p:origin x="1195" y="58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B29FD-D7E6-478D-AE35-177247F5C7BE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A8B89E-EC37-45AB-BFD2-28001F3B609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Feasibility study and design of algorithm  and robot structure</a:t>
          </a:r>
        </a:p>
      </dgm:t>
    </dgm:pt>
    <dgm:pt modelId="{4E0941A0-8375-4D0D-BA8D-79D1DBA0652F}" type="parTrans" cxnId="{95FB5127-B763-4E9F-AFA6-481201C48DE4}">
      <dgm:prSet/>
      <dgm:spPr/>
      <dgm:t>
        <a:bodyPr/>
        <a:lstStyle/>
        <a:p>
          <a:endParaRPr lang="en-US"/>
        </a:p>
      </dgm:t>
    </dgm:pt>
    <dgm:pt modelId="{4214A9AE-A897-4899-B990-80700A4DDE62}" type="sibTrans" cxnId="{95FB5127-B763-4E9F-AFA6-481201C48DE4}">
      <dgm:prSet/>
      <dgm:spPr/>
      <dgm:t>
        <a:bodyPr/>
        <a:lstStyle/>
        <a:p>
          <a:endParaRPr lang="en-US"/>
        </a:p>
      </dgm:t>
    </dgm:pt>
    <dgm:pt modelId="{D1A5647D-E45F-4F4C-B19C-B4F2305C921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Simulation and control of the robot to prove the project feasibility</a:t>
          </a:r>
        </a:p>
      </dgm:t>
    </dgm:pt>
    <dgm:pt modelId="{0D04D950-2BDE-4903-A1A5-4C60C4796ED2}" type="parTrans" cxnId="{911B14DE-BCE8-4691-82DC-2230E0B94DBB}">
      <dgm:prSet/>
      <dgm:spPr/>
      <dgm:t>
        <a:bodyPr/>
        <a:lstStyle/>
        <a:p>
          <a:endParaRPr lang="en-US"/>
        </a:p>
      </dgm:t>
    </dgm:pt>
    <dgm:pt modelId="{567B3A0B-C8ED-4AF3-B3F6-977C066DCD41}" type="sibTrans" cxnId="{911B14DE-BCE8-4691-82DC-2230E0B94DBB}">
      <dgm:prSet/>
      <dgm:spPr/>
      <dgm:t>
        <a:bodyPr/>
        <a:lstStyle/>
        <a:p>
          <a:endParaRPr lang="en-US"/>
        </a:p>
      </dgm:t>
    </dgm:pt>
    <dgm:pt modelId="{196219D1-38C5-4B73-A75C-97BF7E342F10}" type="pres">
      <dgm:prSet presAssocID="{E66B29FD-D7E6-478D-AE35-177247F5C7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055DB-B678-472A-AB04-BD06B8656256}" type="pres">
      <dgm:prSet presAssocID="{0EA8B89E-EC37-45AB-BFD2-28001F3B609B}" presName="root" presStyleCnt="0"/>
      <dgm:spPr/>
    </dgm:pt>
    <dgm:pt modelId="{BE877793-2C2F-492B-8E9D-13299321D15B}" type="pres">
      <dgm:prSet presAssocID="{0EA8B89E-EC37-45AB-BFD2-28001F3B609B}" presName="rootComposite" presStyleCnt="0"/>
      <dgm:spPr/>
    </dgm:pt>
    <dgm:pt modelId="{80F5559A-5ED4-422D-AE52-F320A2436436}" type="pres">
      <dgm:prSet presAssocID="{0EA8B89E-EC37-45AB-BFD2-28001F3B609B}" presName="rootText" presStyleLbl="node1" presStyleIdx="0" presStyleCnt="2" custLinFactNeighborY="5016"/>
      <dgm:spPr/>
    </dgm:pt>
    <dgm:pt modelId="{430F92AB-18B5-494F-BB1E-987AD8B34B46}" type="pres">
      <dgm:prSet presAssocID="{0EA8B89E-EC37-45AB-BFD2-28001F3B609B}" presName="rootConnector" presStyleLbl="node1" presStyleIdx="0" presStyleCnt="2"/>
      <dgm:spPr/>
    </dgm:pt>
    <dgm:pt modelId="{11154610-BCCF-4682-8919-FDDAA1F3DE6C}" type="pres">
      <dgm:prSet presAssocID="{0EA8B89E-EC37-45AB-BFD2-28001F3B609B}" presName="childShape" presStyleCnt="0"/>
      <dgm:spPr/>
    </dgm:pt>
    <dgm:pt modelId="{F485753C-2909-44AF-A67E-F7A20294E020}" type="pres">
      <dgm:prSet presAssocID="{D1A5647D-E45F-4F4C-B19C-B4F2305C921B}" presName="root" presStyleCnt="0"/>
      <dgm:spPr/>
    </dgm:pt>
    <dgm:pt modelId="{C66D3E1B-D004-4856-9E29-7B95B56A6B9E}" type="pres">
      <dgm:prSet presAssocID="{D1A5647D-E45F-4F4C-B19C-B4F2305C921B}" presName="rootComposite" presStyleCnt="0"/>
      <dgm:spPr/>
    </dgm:pt>
    <dgm:pt modelId="{231FD808-B868-42AC-B3BD-7D0E5A99594C}" type="pres">
      <dgm:prSet presAssocID="{D1A5647D-E45F-4F4C-B19C-B4F2305C921B}" presName="rootText" presStyleLbl="node1" presStyleIdx="1" presStyleCnt="2"/>
      <dgm:spPr/>
    </dgm:pt>
    <dgm:pt modelId="{56005848-397A-4327-93C9-D0FE36C292CC}" type="pres">
      <dgm:prSet presAssocID="{D1A5647D-E45F-4F4C-B19C-B4F2305C921B}" presName="rootConnector" presStyleLbl="node1" presStyleIdx="1" presStyleCnt="2"/>
      <dgm:spPr/>
    </dgm:pt>
    <dgm:pt modelId="{C58C6F26-6BE1-4365-9FA4-A27BC3428DE3}" type="pres">
      <dgm:prSet presAssocID="{D1A5647D-E45F-4F4C-B19C-B4F2305C921B}" presName="childShape" presStyleCnt="0"/>
      <dgm:spPr/>
    </dgm:pt>
  </dgm:ptLst>
  <dgm:cxnLst>
    <dgm:cxn modelId="{59AC8221-7B18-46FD-8703-C2F807741E4F}" type="presOf" srcId="{D1A5647D-E45F-4F4C-B19C-B4F2305C921B}" destId="{56005848-397A-4327-93C9-D0FE36C292CC}" srcOrd="1" destOrd="0" presId="urn:microsoft.com/office/officeart/2005/8/layout/hierarchy3"/>
    <dgm:cxn modelId="{95FB5127-B763-4E9F-AFA6-481201C48DE4}" srcId="{E66B29FD-D7E6-478D-AE35-177247F5C7BE}" destId="{0EA8B89E-EC37-45AB-BFD2-28001F3B609B}" srcOrd="0" destOrd="0" parTransId="{4E0941A0-8375-4D0D-BA8D-79D1DBA0652F}" sibTransId="{4214A9AE-A897-4899-B990-80700A4DDE62}"/>
    <dgm:cxn modelId="{C08CDB32-06BC-4069-9EC7-C36BB8369E8D}" type="presOf" srcId="{D1A5647D-E45F-4F4C-B19C-B4F2305C921B}" destId="{231FD808-B868-42AC-B3BD-7D0E5A99594C}" srcOrd="0" destOrd="0" presId="urn:microsoft.com/office/officeart/2005/8/layout/hierarchy3"/>
    <dgm:cxn modelId="{894A2A8D-3B29-4D6D-981C-5A9A8B7CE179}" type="presOf" srcId="{0EA8B89E-EC37-45AB-BFD2-28001F3B609B}" destId="{430F92AB-18B5-494F-BB1E-987AD8B34B46}" srcOrd="1" destOrd="0" presId="urn:microsoft.com/office/officeart/2005/8/layout/hierarchy3"/>
    <dgm:cxn modelId="{AFF11196-8CEE-41BF-B6C1-0A16F0AFD592}" type="presOf" srcId="{E66B29FD-D7E6-478D-AE35-177247F5C7BE}" destId="{196219D1-38C5-4B73-A75C-97BF7E342F10}" srcOrd="0" destOrd="0" presId="urn:microsoft.com/office/officeart/2005/8/layout/hierarchy3"/>
    <dgm:cxn modelId="{2E401BDD-E444-435E-A4C6-B6ABEE21B4CE}" type="presOf" srcId="{0EA8B89E-EC37-45AB-BFD2-28001F3B609B}" destId="{80F5559A-5ED4-422D-AE52-F320A2436436}" srcOrd="0" destOrd="0" presId="urn:microsoft.com/office/officeart/2005/8/layout/hierarchy3"/>
    <dgm:cxn modelId="{911B14DE-BCE8-4691-82DC-2230E0B94DBB}" srcId="{E66B29FD-D7E6-478D-AE35-177247F5C7BE}" destId="{D1A5647D-E45F-4F4C-B19C-B4F2305C921B}" srcOrd="1" destOrd="0" parTransId="{0D04D950-2BDE-4903-A1A5-4C60C4796ED2}" sibTransId="{567B3A0B-C8ED-4AF3-B3F6-977C066DCD41}"/>
    <dgm:cxn modelId="{E49ADCA2-C7CA-40D4-AB41-BED5E6EB322A}" type="presParOf" srcId="{196219D1-38C5-4B73-A75C-97BF7E342F10}" destId="{61F055DB-B678-472A-AB04-BD06B8656256}" srcOrd="0" destOrd="0" presId="urn:microsoft.com/office/officeart/2005/8/layout/hierarchy3"/>
    <dgm:cxn modelId="{EDB83723-66E9-4AC2-AB19-932F1A46F6DE}" type="presParOf" srcId="{61F055DB-B678-472A-AB04-BD06B8656256}" destId="{BE877793-2C2F-492B-8E9D-13299321D15B}" srcOrd="0" destOrd="0" presId="urn:microsoft.com/office/officeart/2005/8/layout/hierarchy3"/>
    <dgm:cxn modelId="{55893581-B09A-489D-994E-94C4B063198E}" type="presParOf" srcId="{BE877793-2C2F-492B-8E9D-13299321D15B}" destId="{80F5559A-5ED4-422D-AE52-F320A2436436}" srcOrd="0" destOrd="0" presId="urn:microsoft.com/office/officeart/2005/8/layout/hierarchy3"/>
    <dgm:cxn modelId="{5E61054D-3342-41B8-81CB-4864F87DDD35}" type="presParOf" srcId="{BE877793-2C2F-492B-8E9D-13299321D15B}" destId="{430F92AB-18B5-494F-BB1E-987AD8B34B46}" srcOrd="1" destOrd="0" presId="urn:microsoft.com/office/officeart/2005/8/layout/hierarchy3"/>
    <dgm:cxn modelId="{B887CDA1-DAA0-47C4-8FC1-60A6E0164864}" type="presParOf" srcId="{61F055DB-B678-472A-AB04-BD06B8656256}" destId="{11154610-BCCF-4682-8919-FDDAA1F3DE6C}" srcOrd="1" destOrd="0" presId="urn:microsoft.com/office/officeart/2005/8/layout/hierarchy3"/>
    <dgm:cxn modelId="{0E9219C6-5F12-4135-8C1E-9F23030A1D22}" type="presParOf" srcId="{196219D1-38C5-4B73-A75C-97BF7E342F10}" destId="{F485753C-2909-44AF-A67E-F7A20294E020}" srcOrd="1" destOrd="0" presId="urn:microsoft.com/office/officeart/2005/8/layout/hierarchy3"/>
    <dgm:cxn modelId="{67FBF8BB-5167-4FB3-B92B-E89660B0CD91}" type="presParOf" srcId="{F485753C-2909-44AF-A67E-F7A20294E020}" destId="{C66D3E1B-D004-4856-9E29-7B95B56A6B9E}" srcOrd="0" destOrd="0" presId="urn:microsoft.com/office/officeart/2005/8/layout/hierarchy3"/>
    <dgm:cxn modelId="{AB67AA28-1A12-478D-AB3F-098C6AC2A465}" type="presParOf" srcId="{C66D3E1B-D004-4856-9E29-7B95B56A6B9E}" destId="{231FD808-B868-42AC-B3BD-7D0E5A99594C}" srcOrd="0" destOrd="0" presId="urn:microsoft.com/office/officeart/2005/8/layout/hierarchy3"/>
    <dgm:cxn modelId="{BF61D95F-F454-4B8D-BA4D-75CD4142A4EE}" type="presParOf" srcId="{C66D3E1B-D004-4856-9E29-7B95B56A6B9E}" destId="{56005848-397A-4327-93C9-D0FE36C292CC}" srcOrd="1" destOrd="0" presId="urn:microsoft.com/office/officeart/2005/8/layout/hierarchy3"/>
    <dgm:cxn modelId="{69612C38-8AD5-4626-86FF-B6A55C03EC21}" type="presParOf" srcId="{F485753C-2909-44AF-A67E-F7A20294E020}" destId="{C58C6F26-6BE1-4365-9FA4-A27BC3428D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5559A-5ED4-422D-AE52-F320A2436436}">
      <dsp:nvSpPr>
        <dsp:cNvPr id="0" name=""/>
        <dsp:cNvSpPr/>
      </dsp:nvSpPr>
      <dsp:spPr>
        <a:xfrm>
          <a:off x="360811" y="430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Feasibility study and design of algorithm  and robot structure</a:t>
          </a:r>
        </a:p>
      </dsp:txBody>
      <dsp:txXfrm>
        <a:off x="402979" y="42598"/>
        <a:ext cx="2795122" cy="1355393"/>
      </dsp:txXfrm>
    </dsp:sp>
    <dsp:sp modelId="{231FD808-B868-42AC-B3BD-7D0E5A99594C}">
      <dsp:nvSpPr>
        <dsp:cNvPr id="0" name=""/>
        <dsp:cNvSpPr/>
      </dsp:nvSpPr>
      <dsp:spPr>
        <a:xfrm>
          <a:off x="3960133" y="215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Simulation and control of the robot to prove the project feasibility</a:t>
          </a:r>
        </a:p>
      </dsp:txBody>
      <dsp:txXfrm>
        <a:off x="4002301" y="42383"/>
        <a:ext cx="2795122" cy="1355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198B45-389C-40CD-99C6-F70FB41ACF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DE482A-9246-44A0-B7DD-B1FBACC291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776CC34-DB41-47F7-A8B6-C1980C65F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44BDB8-FA01-41CC-9C9D-42344ACC38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A4B0CA-3B79-4158-A57B-1BD0BBFDAE3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853CB1-EDAF-4506-83DE-E04F41972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E52D2C-8420-464E-A317-FDD9EC042C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37EC207-A071-4C46-863B-7635CF2165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7A8017D-A76D-48EC-825B-D090E85F2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588F0-0706-4B39-AE65-89CE72247D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1B686A3-7034-4680-A108-15BE3ED93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B271EB-F85A-4FDF-AC58-EC7B2E3CBF8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DB66B5-0A65-43F3-AC2F-50E8FB2BA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83863-1B5D-42BF-9869-AD9568F8F7DD}" type="slidenum">
              <a:rPr lang="it-IT" altLang="en-US"/>
              <a:pPr/>
              <a:t>1</a:t>
            </a:fld>
            <a:endParaRPr lang="it-IT" altLang="en-US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9D44432-19B8-42BA-B7A6-897645D87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244F247-CA5C-48AB-ABB4-68A62026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54C4F-DC28-42C9-B449-123F0393E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92791C-1429-4660-B01E-651C6779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B389BF-FEC2-4684-99FC-FBC3A1A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16F90-9E39-4823-B9B9-A894C8279DA8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DEDB4-CD75-46DE-86FE-4B553A5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B271-30A0-45FA-A075-36FFC50C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5255813-247F-4D83-AB0A-E9928C2BD33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42008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3F19B-98F2-404E-AD09-26BE325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9C91A2-5CCB-43BB-9A0E-5519A763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7822E-7725-4351-8ADA-A2F0DBF7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34AD7-D1D5-4450-AB27-655C2E7A9256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C65354-41CD-4BF8-AF0C-D324AD29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22ADAC-E9FB-458B-A3D3-C9242362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F893C39B-B364-43D7-89BB-8FB1290B43C8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10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D38E1F-53BF-4ED5-8657-AD5F7A3DC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15CAC4-85A7-4DCB-AA28-CE654980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01378-EBBB-4998-BD1B-F9716D3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585440-CDBA-4AE8-A47F-03F95A061670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A27824-A538-499C-801A-75A6B2CF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79272-9ADA-4403-97A0-D337961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FC17A95-62D4-494F-8A18-EB642304C33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3319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D0395-9431-4F78-A2C7-28E4886F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6AD80-F4A6-4FFA-9F32-6A5281C3403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79F5CD-E6C4-4675-85C0-9A2F3DC4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309C0A-72F1-4B59-AE35-BC1979D6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2888AB-D046-40E4-995E-6F8559DBCBC3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858138-6520-4B93-A8FC-A9B7C74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11E23E-71C3-4F59-BEFB-E951364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A2E1D82-6738-4204-8358-7726F0F19FE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4400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15865-B72D-4AE5-AC34-1C35AD17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26CF326-3F3F-405C-855C-206DAF01344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una tabella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B50D2-95F9-4CCD-BDA9-E6FB504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B382B-839B-435B-8726-5371311BEBEF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55AB0B-EB0E-4181-994A-C43E1314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59751-9786-47F3-8DA4-495BC100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8123766-9B36-4091-9580-91AA472403CC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4759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C9176-882B-4FDF-A584-B687E60F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AB79E023-C14F-4612-8A97-F5020B3B574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 grafico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2A5B6D-6BA9-4D77-9AA8-9036A21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39B98C-70B4-4410-A0FA-9BDA34A982E0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23802-97FB-409B-B9AE-63F20F1C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15D3A-855E-4590-8529-AD0DC1E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E8E22444-8104-495B-85FC-373F4FB30F9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8070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618B84-FE10-4689-B1D9-0843E165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 b="1"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F49C3-F6A6-422D-B617-CB3EFDA4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5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A628B3-D747-40E4-82CB-0403A4BD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DCD39-E036-4965-9B96-D8625815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9D38-F499-466B-BE1E-BD3D0544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874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47856-54DF-4628-A77D-2481F9D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08E882-6AC9-411C-B160-A628A6BE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5A94D5-F692-4631-A3E7-9977D8F7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9FDA2C-6439-4797-A872-6BAA1EA7DD30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B693-DC83-4B7D-8566-A270A21B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85E98-B9B9-4FEF-9F22-079C8A0A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D21DC695-922B-45E7-B9C4-BBFF405D3E95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44571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F7B2B-0F92-48AC-836F-7BE3AF4D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841587-D7B5-42A4-AF82-D76067FA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61E0BC-3ED0-4952-87C3-A956A4C1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BA623D-5465-46F6-87D5-B133D09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0232C2-57AF-47B1-AAAB-F08D9B32B7A0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6CC7DF-B26D-427D-ABB3-0DE5328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68F1-C8E7-44BF-8B9B-C1B97A1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8DDEF344-9AB0-4782-A60E-5F6126EC142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13640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860AD4-DFAA-4670-92F2-0648D3F0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97702-F0BC-48CF-B0AA-FB7175A8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61A496-94DE-4575-B338-B1FFD3A0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C32CE7-B0CB-4D47-A4CB-57D5E8DC2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42E170-1C89-4D9C-9B7A-197B5D84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E548BE-3073-4F98-94F1-1F411B73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E9001-2FAE-409B-8D6B-28B43559CBEB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71489-78DC-4360-B156-3196E86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D18066-4456-44D5-A2A8-1F7C71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0B4C4588-1E4A-4D48-BBC6-582EB8263AA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280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8B30-66CA-4B9C-80A1-265F88D9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7CE18-F4BC-404E-ADB9-2C2D427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7FBF1-D148-4CF8-B0AF-68EAC66157B1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CF5F13-8FC4-4D27-8EE0-DDFE2DA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AD0AD8-637D-444A-A284-DAD2D1D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95CB834-F84B-46E1-AC8F-396ED87359C3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3379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38CC4-C1AC-4741-8A4A-EE9C4B43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2C0F6-A82A-40A4-81EC-94C81376B9AE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A4112D-F1B5-46D4-883E-C2B32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45483-1B3C-403E-8FE4-93B7B992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27364F7-A174-4DF7-888D-B146FAD941EA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77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784F-B904-428D-BFC6-48BDA8F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D9C8F-BA61-4B44-AD68-C096AB8F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25AFBD-6A06-4746-94D2-62BCA353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A26CD-460A-4DDB-BD5D-CD8BC3B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ED6B5-53B6-4F03-B31D-40669316AC7D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E240BF-654C-468B-B0FE-759541AC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B9952A-4457-4EB2-965D-420AAEA8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04870B3-ADE7-4E2E-B382-AB9A8B37240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69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20815-3B06-4E4B-A677-C445309E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0559DB-69D9-4872-81E9-3C2942EE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3244E6-1E8F-47A2-919D-03671DD6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4608FA-6596-44E2-8C6B-F4775E57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438AA-8B68-4A5F-81E9-C6FD8C2D5158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D7B1F7-CA04-439F-A226-E3C1A59A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3A85A-8E48-4765-B355-2A9B697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9D4E6D14-4504-4DD5-8DAB-4DC5510A8979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2643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069DF9B2-BB88-4817-929C-A825E62F0640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465A9CC6-8848-40A8-BB19-488990BCB8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BC22B2B-AD4E-45BC-BD51-F7597E6F9B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2532A4DF-9E12-4BCE-BFEF-09134028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2495C2-D176-438E-B73D-967395DF4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gli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stili</a:t>
            </a:r>
            <a:r>
              <a:rPr lang="en-US" altLang="en-US" noProof="0" dirty="0"/>
              <a:t> del testo </a:t>
            </a:r>
            <a:r>
              <a:rPr lang="en-US" altLang="en-US" noProof="0" dirty="0" err="1"/>
              <a:t>dello</a:t>
            </a:r>
            <a:r>
              <a:rPr lang="en-US" altLang="en-US" noProof="0" dirty="0"/>
              <a:t> schema</a:t>
            </a:r>
          </a:p>
          <a:p>
            <a:pPr lvl="1"/>
            <a:r>
              <a:rPr lang="en-US" altLang="en-US" noProof="0" dirty="0"/>
              <a:t>Secondo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2"/>
            <a:r>
              <a:rPr lang="en-US" altLang="en-US" noProof="0" dirty="0" err="1"/>
              <a:t>Terzo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3"/>
            <a:r>
              <a:rPr lang="en-US" altLang="en-US" noProof="0" dirty="0"/>
              <a:t>Quarto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4"/>
            <a:r>
              <a:rPr lang="en-US" altLang="en-US" noProof="0" dirty="0"/>
              <a:t>Quinto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140769-31C9-41A3-B2BE-4BE111CCB5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A7EEC890-9B67-448E-B75F-AAEBF361F497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F3AC6-443F-4CA3-8013-BAA29CCE7A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D75881-A8DA-4598-893E-D6848E5A6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 dirty="0"/>
              <a:t>Pagina </a:t>
            </a:r>
            <a:fld id="{74F64F84-0D8B-4730-BACA-9932D2713AB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04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0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000000"/>
          </a:solidFill>
          <a:latin typeface="+mj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000000"/>
          </a:solidFill>
          <a:latin typeface="+mj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194C3-36EA-48C7-BCF3-D31FD59A0A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endParaRPr lang="en-US" altLang="en-US" sz="2400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099F4F6-F19C-4F6E-85AE-E387E4B2C2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138" y="795338"/>
            <a:ext cx="6138862" cy="685800"/>
          </a:xfrm>
        </p:spPr>
        <p:txBody>
          <a:bodyPr/>
          <a:lstStyle/>
          <a:p>
            <a:pPr algn="l"/>
            <a:endParaRPr lang="en-US" altLang="en-US" sz="1800" dirty="0"/>
          </a:p>
        </p:txBody>
      </p:sp>
      <p:grpSp>
        <p:nvGrpSpPr>
          <p:cNvPr id="34849" name="Group 33">
            <a:extLst>
              <a:ext uri="{FF2B5EF4-FFF2-40B4-BE49-F238E27FC236}">
                <a16:creationId xmlns:a16="http://schemas.microsoft.com/office/drawing/2014/main" id="{123BC86C-4E04-442F-B2FE-E04B355FF8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5044"/>
            <a:ext cx="9153525" cy="6858000"/>
            <a:chOff x="-6" y="0"/>
            <a:chExt cx="5766" cy="4320"/>
          </a:xfrm>
        </p:grpSpPr>
        <p:sp>
          <p:nvSpPr>
            <p:cNvPr id="34827" name="Rectangle 11">
              <a:extLst>
                <a:ext uri="{FF2B5EF4-FFF2-40B4-BE49-F238E27FC236}">
                  <a16:creationId xmlns:a16="http://schemas.microsoft.com/office/drawing/2014/main" id="{C7D8DBE4-648D-46DB-A6BE-D8E32D74B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34848" name="Picture 32">
              <a:extLst>
                <a:ext uri="{FF2B5EF4-FFF2-40B4-BE49-F238E27FC236}">
                  <a16:creationId xmlns:a16="http://schemas.microsoft.com/office/drawing/2014/main" id="{D84425B3-2DB6-4C7F-8DCF-386A8E48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EF5E51F-7BB5-41B0-AC7F-EBA86B982568}"/>
              </a:ext>
            </a:extLst>
          </p:cNvPr>
          <p:cNvSpPr/>
          <p:nvPr/>
        </p:nvSpPr>
        <p:spPr>
          <a:xfrm>
            <a:off x="205991" y="416622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j-lt"/>
              </a:rPr>
              <a:t>Autonomous and mobile robot for hydroponic greenhouse picking tasks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1FDE75-C8C6-4FD4-8146-EB85F37DAEE3}"/>
              </a:ext>
            </a:extLst>
          </p:cNvPr>
          <p:cNvSpPr txBox="1"/>
          <p:nvPr/>
        </p:nvSpPr>
        <p:spPr>
          <a:xfrm>
            <a:off x="971600" y="4959459"/>
            <a:ext cx="3024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Rollo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number 1851121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8A29F9-F01E-494E-AB2A-454000D16AD8}"/>
              </a:ext>
            </a:extLst>
          </p:cNvPr>
          <p:cNvSpPr txBox="1"/>
          <p:nvPr/>
        </p:nvSpPr>
        <p:spPr>
          <a:xfrm>
            <a:off x="5148066" y="4959459"/>
            <a:ext cx="32403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Advisor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Oriolo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First configuration → two actuated wheels and an omnidirectional wheel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10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51610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928601"/>
            <a:ext cx="2649624" cy="214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stability due to manipulator arm attached on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7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Second configuration → two actuated crawler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11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65031"/>
            <a:ext cx="2182534" cy="2665980"/>
            <a:chOff x="3872829" y="2062767"/>
            <a:chExt cx="1895327" cy="242447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2829" y="2062767"/>
              <a:ext cx="1843556" cy="168651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690106"/>
            <a:ext cx="2649624" cy="228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Expensive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30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489" y="1865457"/>
            <a:ext cx="3744019" cy="1851575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Omni-directionality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traction on rough terrain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12</a:t>
            </a:fld>
            <a:endParaRPr lang="it-IT" altLang="en-US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0B93F071-A49A-44E3-BDAB-4780F0327FD2}"/>
              </a:ext>
            </a:extLst>
          </p:cNvPr>
          <p:cNvGrpSpPr/>
          <p:nvPr/>
        </p:nvGrpSpPr>
        <p:grpSpPr>
          <a:xfrm>
            <a:off x="944861" y="3789041"/>
            <a:ext cx="4851275" cy="1664897"/>
            <a:chOff x="562384" y="3789041"/>
            <a:chExt cx="4851275" cy="1664897"/>
          </a:xfrm>
        </p:grpSpPr>
        <p:pic>
          <p:nvPicPr>
            <p:cNvPr id="22" name="Immagine 21" descr="Immagine che contiene testo, orologio&#10;&#10;Descrizione generata automaticamente">
              <a:extLst>
                <a:ext uri="{FF2B5EF4-FFF2-40B4-BE49-F238E27FC236}">
                  <a16:creationId xmlns:a16="http://schemas.microsoft.com/office/drawing/2014/main" id="{28145196-2AA8-4C69-A1A2-1EC0F5AE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18" y="3789041"/>
              <a:ext cx="4727141" cy="136864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9E7E93C-DAEF-43FB-BA55-66A4A25E1DDB}"/>
                </a:ext>
              </a:extLst>
            </p:cNvPr>
            <p:cNvSpPr txBox="1"/>
            <p:nvPr/>
          </p:nvSpPr>
          <p:spPr>
            <a:xfrm>
              <a:off x="562384" y="5084606"/>
              <a:ext cx="478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 robot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05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motore&#10;&#10;Descrizione generata automaticamente">
            <a:extLst>
              <a:ext uri="{FF2B5EF4-FFF2-40B4-BE49-F238E27FC236}">
                <a16:creationId xmlns:a16="http://schemas.microsoft.com/office/drawing/2014/main" id="{FEB00D1F-A152-4E05-814C-523A4B830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20" y="2348880"/>
            <a:ext cx="2498523" cy="2498523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3DEC61-B278-4495-BDDB-023915B0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F775EE-3BCC-4CBA-9B7B-183FCAD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12/01/2021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23CE8-80C7-43D0-9D59-B6AFB59C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43A2DB-BFF6-4916-93B1-456A738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13</a:t>
            </a:fld>
            <a:endParaRPr lang="it-IT" alt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AB9E878-AC0A-412D-BDB0-BC8D16A9BDA2}"/>
              </a:ext>
            </a:extLst>
          </p:cNvPr>
          <p:cNvGrpSpPr/>
          <p:nvPr/>
        </p:nvGrpSpPr>
        <p:grpSpPr>
          <a:xfrm>
            <a:off x="4959477" y="4257908"/>
            <a:ext cx="3086100" cy="1475348"/>
            <a:chOff x="5562600" y="4267200"/>
            <a:chExt cx="3086100" cy="147534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065FCD-6A2F-4BD6-98B6-4DCDFCD2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267200"/>
              <a:ext cx="3086100" cy="11684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E864967-A3D8-4F33-A9C1-3CA501532E65}"/>
                </a:ext>
              </a:extLst>
            </p:cNvPr>
            <p:cNvSpPr txBox="1"/>
            <p:nvPr/>
          </p:nvSpPr>
          <p:spPr>
            <a:xfrm>
              <a:off x="5562600" y="5373216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Inverse kinematic model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31C597-36C3-45AD-A342-82EF4E76E3E9}"/>
              </a:ext>
            </a:extLst>
          </p:cNvPr>
          <p:cNvSpPr txBox="1"/>
          <p:nvPr/>
        </p:nvSpPr>
        <p:spPr>
          <a:xfrm>
            <a:off x="1958281" y="4708766"/>
            <a:ext cx="17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+mj-lt"/>
              </a:rPr>
              <a:t>Mecanum wheel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D3556CA-5970-4234-B44F-C4F7025A3622}"/>
              </a:ext>
            </a:extLst>
          </p:cNvPr>
          <p:cNvGrpSpPr/>
          <p:nvPr/>
        </p:nvGrpSpPr>
        <p:grpSpPr>
          <a:xfrm>
            <a:off x="4589816" y="1465157"/>
            <a:ext cx="3825422" cy="2359885"/>
            <a:chOff x="4589816" y="1465157"/>
            <a:chExt cx="3825422" cy="235988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369302F-7E4B-47EA-8A92-28A326DA5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16" y="1465157"/>
              <a:ext cx="3825422" cy="1883584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9849972-FF2E-41AF-843B-EEE8028169DC}"/>
                </a:ext>
              </a:extLst>
            </p:cNvPr>
            <p:cNvSpPr txBox="1"/>
            <p:nvPr/>
          </p:nvSpPr>
          <p:spPr>
            <a:xfrm>
              <a:off x="4959477" y="3455710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Omni-directionality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23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83F5E59D-0D42-44A6-9D6A-972669575B63}"/>
              </a:ext>
            </a:extLst>
          </p:cNvPr>
          <p:cNvGrpSpPr/>
          <p:nvPr/>
        </p:nvGrpSpPr>
        <p:grpSpPr>
          <a:xfrm>
            <a:off x="3756230" y="1113344"/>
            <a:ext cx="2431374" cy="4936383"/>
            <a:chOff x="3614229" y="1113344"/>
            <a:chExt cx="2431374" cy="4936383"/>
          </a:xfrm>
        </p:grpSpPr>
        <p:pic>
          <p:nvPicPr>
            <p:cNvPr id="29" name="Segnaposto contenuto 21">
              <a:extLst>
                <a:ext uri="{FF2B5EF4-FFF2-40B4-BE49-F238E27FC236}">
                  <a16:creationId xmlns:a16="http://schemas.microsoft.com/office/drawing/2014/main" id="{EE1DF44F-4F10-42DD-B09B-688EA570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0" b="20339"/>
            <a:stretch/>
          </p:blipFill>
          <p:spPr bwMode="auto">
            <a:xfrm>
              <a:off x="3614627" y="1552432"/>
              <a:ext cx="2430976" cy="1448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Segnaposto contenuto 2">
              <a:extLst>
                <a:ext uri="{FF2B5EF4-FFF2-40B4-BE49-F238E27FC236}">
                  <a16:creationId xmlns:a16="http://schemas.microsoft.com/office/drawing/2014/main" id="{D2F91984-6552-4BA8-BD4D-49F9AF53CA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30" y="3068960"/>
              <a:ext cx="2430975" cy="298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400 x 307 x 123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10kg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6h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 ultrasonic</a:t>
              </a:r>
            </a:p>
          </p:txBody>
        </p:sp>
        <p:sp>
          <p:nvSpPr>
            <p:cNvPr id="31" name="Segnaposto contenuto 2">
              <a:extLst>
                <a:ext uri="{FF2B5EF4-FFF2-40B4-BE49-F238E27FC236}">
                  <a16:creationId xmlns:a16="http://schemas.microsoft.com/office/drawing/2014/main" id="{A6334E38-C617-4B55-B2BD-DF516EA975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29" y="1113344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4WD </a:t>
              </a:r>
              <a:r>
                <a:rPr lang="it-IT" i="1" dirty="0" err="1"/>
                <a:t>mecanum</a:t>
              </a:r>
              <a:endParaRPr lang="en-US" i="1" dirty="0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534A47-8DAF-44DA-A858-ED5128F93929}"/>
              </a:ext>
            </a:extLst>
          </p:cNvPr>
          <p:cNvGrpSpPr/>
          <p:nvPr/>
        </p:nvGrpSpPr>
        <p:grpSpPr>
          <a:xfrm>
            <a:off x="1115614" y="1120488"/>
            <a:ext cx="2430975" cy="4388380"/>
            <a:chOff x="3680362" y="1111556"/>
            <a:chExt cx="2430975" cy="4388380"/>
          </a:xfrm>
        </p:grpSpPr>
        <p:pic>
          <p:nvPicPr>
            <p:cNvPr id="19" name="Immagine 18" descr="Immagine che contiene terra, esterni, carretto&#10;&#10;Descrizione generata automaticamente">
              <a:extLst>
                <a:ext uri="{FF2B5EF4-FFF2-40B4-BE49-F238E27FC236}">
                  <a16:creationId xmlns:a16="http://schemas.microsoft.com/office/drawing/2014/main" id="{90D8E778-A006-48AD-B8E0-5F882ACD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2133799" cy="1208655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1693845A-8644-43E4-958B-29F17A96B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3068960"/>
              <a:ext cx="2430975" cy="24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b="0" i="0" dirty="0">
                  <a:effectLst/>
                </a:rPr>
                <a:t>480 x 450 x 134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  <a:p>
              <a:pPr algn="ctr"/>
              <a:endParaRPr lang="en-US" dirty="0">
                <a:latin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DC24A23A-3995-41F6-94F1-0FB1F88366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111155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OMR10</a:t>
              </a:r>
              <a:endParaRPr lang="en-US" i="1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502811-DA2A-44CD-A80D-3282CB4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9F754-141F-45C8-88FE-1D8EF826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9407B-8CB7-4B38-BD7D-91F03BB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A580-ACC0-44F8-81A9-43BB1C8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14</a:t>
            </a:fld>
            <a:endParaRPr lang="it-IT" alt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B661662-5117-4A3C-8A5A-3422B73F4929}"/>
              </a:ext>
            </a:extLst>
          </p:cNvPr>
          <p:cNvGrpSpPr/>
          <p:nvPr/>
        </p:nvGrpSpPr>
        <p:grpSpPr>
          <a:xfrm>
            <a:off x="6397244" y="1087976"/>
            <a:ext cx="2430975" cy="4834651"/>
            <a:chOff x="6397244" y="1087976"/>
            <a:chExt cx="2430975" cy="4834651"/>
          </a:xfrm>
        </p:grpSpPr>
        <p:pic>
          <p:nvPicPr>
            <p:cNvPr id="26" name="Immagine 25" descr="Immagine che contiene mugnaio&#10;&#10;Descrizione generata automaticamente">
              <a:extLst>
                <a:ext uri="{FF2B5EF4-FFF2-40B4-BE49-F238E27FC236}">
                  <a16:creationId xmlns:a16="http://schemas.microsoft.com/office/drawing/2014/main" id="{1754CB23-7E28-4C16-BC9D-B5A0BA6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56792"/>
              <a:ext cx="1905000" cy="1432480"/>
            </a:xfrm>
            <a:prstGeom prst="rect">
              <a:avLst/>
            </a:prstGeom>
          </p:spPr>
        </p:pic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D4BF7884-3E69-4DFE-AADF-8EEE8EBECE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3068960"/>
              <a:ext cx="2430975" cy="285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986 x 662 x 409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0.8m/s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 lidar - 4 ultrasonic </a:t>
              </a:r>
            </a:p>
            <a:p>
              <a:pPr marL="0" indent="0" algn="ctr">
                <a:buNone/>
              </a:pP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FF1BEA9F-A08D-4E4C-B8D6-DA584BF2F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108797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MP-500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90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79366-8BAD-40D5-8B14-A9BA96CB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4664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Trajectory planning and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2499A-DB0D-48ED-9E77-8B1DD2F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12/01/2021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A9F5A-DD51-4788-A9E1-AC03BC3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8E59B-E73B-4C08-94E0-1998AE2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15</a:t>
            </a:fld>
            <a:endParaRPr lang="it-IT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B068EA-DA8B-488A-ADA3-12DA8B0EBE59}"/>
              </a:ext>
            </a:extLst>
          </p:cNvPr>
          <p:cNvSpPr txBox="1"/>
          <p:nvPr/>
        </p:nvSpPr>
        <p:spPr>
          <a:xfrm>
            <a:off x="2483768" y="26369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533B42-CDCC-46F0-BE16-5996CAE6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13" y="1955290"/>
            <a:ext cx="7559674" cy="3298258"/>
          </a:xfrm>
        </p:spPr>
      </p:pic>
    </p:spTree>
    <p:extLst>
      <p:ext uri="{BB962C8B-B14F-4D97-AF65-F5344CB8AC3E}">
        <p14:creationId xmlns:p14="http://schemas.microsoft.com/office/powerpoint/2010/main" val="367231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EF6A-7C44-438F-A40B-CC6FC768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476672"/>
            <a:ext cx="7559675" cy="581025"/>
          </a:xfrm>
        </p:spPr>
        <p:txBody>
          <a:bodyPr/>
          <a:lstStyle/>
          <a:p>
            <a:r>
              <a:rPr lang="en-US" dirty="0"/>
              <a:t>6 DOF robotic arm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BD87D-869B-47DF-9C99-5EB1E54E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259" y="3860810"/>
            <a:ext cx="6912768" cy="1733341"/>
          </a:xfrm>
        </p:spPr>
        <p:txBody>
          <a:bodyPr/>
          <a:lstStyle/>
          <a:p>
            <a:r>
              <a:rPr lang="en-US" dirty="0"/>
              <a:t>6 DOF robotic arm has been proven to be enough for the picking task </a:t>
            </a:r>
          </a:p>
          <a:p>
            <a:r>
              <a:rPr lang="en-US" dirty="0"/>
              <a:t>The forward and inverse kinematics have been computed for simulation purposes using </a:t>
            </a:r>
            <a:r>
              <a:rPr lang="en-US" dirty="0" err="1"/>
              <a:t>Denavit-Hartemberg</a:t>
            </a:r>
            <a:r>
              <a:rPr lang="en-US" dirty="0"/>
              <a:t> convention</a:t>
            </a:r>
          </a:p>
          <a:p>
            <a:r>
              <a:rPr lang="en-US" dirty="0"/>
              <a:t>The differential kinematics has been derived by the forward kinematics and it has been used for the robot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C951-4C9F-4F38-9687-700DF3B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003" y="6215485"/>
            <a:ext cx="1905000" cy="457200"/>
          </a:xfrm>
        </p:spPr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3BEE2-29D8-405A-B9B7-1F10D5D9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8803" y="6215485"/>
            <a:ext cx="2895600" cy="457200"/>
          </a:xfrm>
        </p:spPr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1AC91-DE1E-4281-8DED-ED578F67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2803" y="6215485"/>
            <a:ext cx="1905000" cy="457200"/>
          </a:xfrm>
        </p:spPr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16</a:t>
            </a:fld>
            <a:endParaRPr lang="it-IT" alt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0888DD5-3427-4B69-A46D-1872B463452A}"/>
              </a:ext>
            </a:extLst>
          </p:cNvPr>
          <p:cNvGrpSpPr/>
          <p:nvPr/>
        </p:nvGrpSpPr>
        <p:grpSpPr>
          <a:xfrm>
            <a:off x="3127281" y="1263849"/>
            <a:ext cx="3536343" cy="2582318"/>
            <a:chOff x="1219200" y="2780928"/>
            <a:chExt cx="4119986" cy="31214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DFA8C92-B0B9-4016-ABE5-ACA0CEBD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80928"/>
              <a:ext cx="4119986" cy="2597126"/>
            </a:xfrm>
            <a:prstGeom prst="rect">
              <a:avLst/>
            </a:prstGeom>
          </p:spPr>
        </p:pic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BF44E31B-9709-4F3B-8B02-22139C1908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5445225"/>
              <a:ext cx="411998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6 DOF robotic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1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D41D70-86C4-4B39-A9EE-10FBAD7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DOF Manipulator arm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BD9F0-DA41-41CB-A57E-0BC1336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07C52-8377-488F-9499-DD6EB64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DC4CA-5899-4D66-833D-6F96800E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17</a:t>
            </a:fld>
            <a:endParaRPr lang="it-IT" alt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F5A393B-1960-46B7-9C9B-4128F3038CD4}"/>
              </a:ext>
            </a:extLst>
          </p:cNvPr>
          <p:cNvGrpSpPr/>
          <p:nvPr/>
        </p:nvGrpSpPr>
        <p:grpSpPr>
          <a:xfrm>
            <a:off x="1372575" y="1059780"/>
            <a:ext cx="1861356" cy="4631453"/>
            <a:chOff x="1372575" y="903020"/>
            <a:chExt cx="1861356" cy="4631453"/>
          </a:xfrm>
        </p:grpSpPr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ADA2AD2A-7861-4845-BD53-5BB7F3031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2575" y="3512787"/>
              <a:ext cx="1861356" cy="202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0.5kg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706mm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5.4kg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3F2B085-248A-4B44-8EB1-054B3B7F9BD3}"/>
                </a:ext>
              </a:extLst>
            </p:cNvPr>
            <p:cNvGrpSpPr/>
            <p:nvPr/>
          </p:nvGrpSpPr>
          <p:grpSpPr>
            <a:xfrm>
              <a:off x="1372575" y="903020"/>
              <a:ext cx="1861356" cy="2281864"/>
              <a:chOff x="1372575" y="903020"/>
              <a:chExt cx="1861356" cy="2281864"/>
            </a:xfrm>
          </p:grpSpPr>
          <p:pic>
            <p:nvPicPr>
              <p:cNvPr id="10" name="Immagine 9" descr="Immagine che contiene apparecchio, asciugabiancheria&#10;&#10;Descrizione generata automaticamente">
                <a:extLst>
                  <a:ext uri="{FF2B5EF4-FFF2-40B4-BE49-F238E27FC236}">
                    <a16:creationId xmlns:a16="http://schemas.microsoft.com/office/drawing/2014/main" id="{A471ADEE-206D-4BCE-A700-374DED93A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575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4" name="Segnaposto contenuto 2">
                <a:extLst>
                  <a:ext uri="{FF2B5EF4-FFF2-40B4-BE49-F238E27FC236}">
                    <a16:creationId xmlns:a16="http://schemas.microsoft.com/office/drawing/2014/main" id="{5A3727C4-6829-439C-BCF8-CDB393AC8B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72575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</a:t>
                </a:r>
                <a:endParaRPr lang="en-US" i="1" dirty="0"/>
              </a:p>
            </p:txBody>
          </p:sp>
        </p:grp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668B713-D40D-4AAF-A827-028236804851}"/>
              </a:ext>
            </a:extLst>
          </p:cNvPr>
          <p:cNvGrpSpPr/>
          <p:nvPr/>
        </p:nvGrpSpPr>
        <p:grpSpPr>
          <a:xfrm>
            <a:off x="4054390" y="1059780"/>
            <a:ext cx="1886316" cy="4542205"/>
            <a:chOff x="3979470" y="903020"/>
            <a:chExt cx="1886316" cy="4542205"/>
          </a:xfrm>
        </p:grpSpPr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A2399B2C-A0B6-48F8-AE28-D99E86E44D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91950" y="3512787"/>
              <a:ext cx="1861356" cy="19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891mm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7.2kg</a:t>
              </a:r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6C37C1C-09A3-4135-B8A5-FD54540A99CF}"/>
                </a:ext>
              </a:extLst>
            </p:cNvPr>
            <p:cNvGrpSpPr/>
            <p:nvPr/>
          </p:nvGrpSpPr>
          <p:grpSpPr>
            <a:xfrm>
              <a:off x="3979470" y="903020"/>
              <a:ext cx="1886316" cy="2281864"/>
              <a:chOff x="3979470" y="903020"/>
              <a:chExt cx="1886316" cy="228186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20EF4202-895C-43E5-9CFB-D9B2EE84B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4430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F4B2FA3C-C1A2-4A21-A9BE-38003990F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79470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 Light</a:t>
                </a:r>
                <a:endParaRPr lang="en-US" i="1" dirty="0"/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FA1F4E6-E5A6-494A-BF42-24D37D59B62C}"/>
              </a:ext>
            </a:extLst>
          </p:cNvPr>
          <p:cNvGrpSpPr/>
          <p:nvPr/>
        </p:nvGrpSpPr>
        <p:grpSpPr>
          <a:xfrm>
            <a:off x="6594743" y="1059780"/>
            <a:ext cx="2039403" cy="4961508"/>
            <a:chOff x="6594743" y="1059780"/>
            <a:chExt cx="2039403" cy="4961508"/>
          </a:xfrm>
        </p:grpSpPr>
        <p:pic>
          <p:nvPicPr>
            <p:cNvPr id="24" name="Segnaposto contenuto 7" descr="Immagine che contiene testo, nero&#10;&#10;Descrizione generata automaticamente">
              <a:extLst>
                <a:ext uri="{FF2B5EF4-FFF2-40B4-BE49-F238E27FC236}">
                  <a16:creationId xmlns:a16="http://schemas.microsoft.com/office/drawing/2014/main" id="{1846EFDC-250C-4FA1-A18B-5F854C332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42"/>
            <a:stretch/>
          </p:blipFill>
          <p:spPr bwMode="auto">
            <a:xfrm>
              <a:off x="6872847" y="1480288"/>
              <a:ext cx="1483194" cy="186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Segnaposto contenuto 2">
              <a:extLst>
                <a:ext uri="{FF2B5EF4-FFF2-40B4-BE49-F238E27FC236}">
                  <a16:creationId xmlns:a16="http://schemas.microsoft.com/office/drawing/2014/main" id="{9E46346D-01F6-4181-85B6-27B4994303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94743" y="3669547"/>
              <a:ext cx="2039403" cy="235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RGB sensor: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1980x1080 at 30fps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Depth sensor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</a:t>
              </a:r>
            </a:p>
            <a:p>
              <a:pPr marL="457200" lvl="1" indent="0">
                <a:spcBef>
                  <a:spcPts val="0"/>
                </a:spcBef>
                <a:buNone/>
              </a:pPr>
              <a:r>
                <a:rPr lang="en-US" sz="1400" dirty="0"/>
                <a:t>       480x270 at 30fps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Min distance:    18cm</a:t>
              </a:r>
            </a:p>
          </p:txBody>
        </p: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C68D0F77-4AEA-469A-B945-8520CA2CBD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89762" y="1059780"/>
              <a:ext cx="164936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 err="1"/>
                <a:t>Kinova</a:t>
              </a:r>
              <a:r>
                <a:rPr lang="it-IT" i="1" dirty="0"/>
                <a:t> RGB-D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37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0DE-8012-4E3B-9010-DC6A1656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System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45766-3F2C-496E-BD00-2298C756D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fundamental modules for the picking task. </a:t>
            </a:r>
          </a:p>
          <a:p>
            <a:r>
              <a:rPr lang="en-US" dirty="0"/>
              <a:t>RGB-D camera chosen based on the ToF technology</a:t>
            </a:r>
          </a:p>
          <a:p>
            <a:r>
              <a:rPr lang="en-US" dirty="0"/>
              <a:t>Recognition, identification and localization of the flowers inside the environment.</a:t>
            </a:r>
          </a:p>
          <a:p>
            <a:r>
              <a:rPr lang="en-US" dirty="0"/>
              <a:t>Two objectives:</a:t>
            </a:r>
          </a:p>
          <a:p>
            <a:pPr lvl="1"/>
            <a:r>
              <a:rPr lang="en-US" dirty="0"/>
              <a:t>Flower recognition</a:t>
            </a:r>
          </a:p>
          <a:p>
            <a:pPr lvl="1"/>
            <a:r>
              <a:rPr lang="en-US" dirty="0"/>
              <a:t>Flower separation and localization</a:t>
            </a:r>
          </a:p>
          <a:p>
            <a:r>
              <a:rPr lang="en-US" dirty="0"/>
              <a:t>Two algorithm have been developed to accomplish these tasks:</a:t>
            </a:r>
          </a:p>
          <a:p>
            <a:pPr lvl="1"/>
            <a:r>
              <a:rPr lang="en-US" dirty="0"/>
              <a:t>K-mean algorithm for color clustering </a:t>
            </a:r>
          </a:p>
          <a:p>
            <a:pPr lvl="1"/>
            <a:r>
              <a:rPr lang="en-US" dirty="0"/>
              <a:t>Moore-Neighbor tracing algorithm modified by Jacob's stopping criteria for flower separation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4FECD-5324-43DA-BE43-3B328AEB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F5513-FE38-4B33-8FD1-5A4065CB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005D2-2207-4B3E-8728-B5265B8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18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530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19</a:t>
            </a:fld>
            <a:endParaRPr lang="it-IT" altLang="en-US" dirty="0"/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C5ACB55-17E2-446D-94DA-A1A74D5C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dirty="0"/>
              <a:t>Flower identification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75C366-7FDA-4A61-B0CC-4C927DC941DF}"/>
              </a:ext>
            </a:extLst>
          </p:cNvPr>
          <p:cNvGrpSpPr/>
          <p:nvPr/>
        </p:nvGrpSpPr>
        <p:grpSpPr>
          <a:xfrm>
            <a:off x="381712" y="1549147"/>
            <a:ext cx="2895600" cy="2184060"/>
            <a:chOff x="381712" y="1549147"/>
            <a:chExt cx="2895600" cy="2184060"/>
          </a:xfrm>
        </p:grpSpPr>
        <p:pic>
          <p:nvPicPr>
            <p:cNvPr id="38" name="Immagine 37" descr="Immagine che contiene esterni, pianta, verde, foglia&#10;&#10;Descrizione generata automaticamente">
              <a:extLst>
                <a:ext uri="{FF2B5EF4-FFF2-40B4-BE49-F238E27FC236}">
                  <a16:creationId xmlns:a16="http://schemas.microsoft.com/office/drawing/2014/main" id="{06520E73-3365-4DEA-BAB4-D01033D9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12" y="1549147"/>
              <a:ext cx="2722401" cy="1807845"/>
            </a:xfrm>
            <a:prstGeom prst="rect">
              <a:avLst/>
            </a:prstGeom>
          </p:spPr>
        </p:pic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B8E68808-BE51-4593-A001-E34BE5511A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3354980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Original image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6276ED-0F11-4834-9B7F-F52F7C2CE4DA}"/>
              </a:ext>
            </a:extLst>
          </p:cNvPr>
          <p:cNvGrpSpPr/>
          <p:nvPr/>
        </p:nvGrpSpPr>
        <p:grpSpPr>
          <a:xfrm>
            <a:off x="280758" y="3835882"/>
            <a:ext cx="3100201" cy="2230503"/>
            <a:chOff x="280758" y="3835882"/>
            <a:chExt cx="3100201" cy="2230503"/>
          </a:xfrm>
        </p:grpSpPr>
        <p:pic>
          <p:nvPicPr>
            <p:cNvPr id="37" name="Immagine 36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CBE5CD09-BA68-4A8C-901D-644CCB15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8" y="3835882"/>
              <a:ext cx="3100201" cy="2041390"/>
            </a:xfrm>
            <a:prstGeom prst="rect">
              <a:avLst/>
            </a:prstGeom>
          </p:spPr>
        </p:pic>
        <p:sp>
          <p:nvSpPr>
            <p:cNvPr id="40" name="Segnaposto contenuto 2">
              <a:extLst>
                <a:ext uri="{FF2B5EF4-FFF2-40B4-BE49-F238E27FC236}">
                  <a16:creationId xmlns:a16="http://schemas.microsoft.com/office/drawing/2014/main" id="{A7CA4AF2-5F8B-4389-A7C1-8A109F8A7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5688158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80D7F-183D-4DFF-961D-AC9730275BB3}"/>
              </a:ext>
            </a:extLst>
          </p:cNvPr>
          <p:cNvGrpSpPr/>
          <p:nvPr/>
        </p:nvGrpSpPr>
        <p:grpSpPr>
          <a:xfrm>
            <a:off x="3404592" y="1522334"/>
            <a:ext cx="2895600" cy="2140877"/>
            <a:chOff x="3404592" y="1522334"/>
            <a:chExt cx="2895600" cy="2140877"/>
          </a:xfrm>
        </p:grpSpPr>
        <p:pic>
          <p:nvPicPr>
            <p:cNvPr id="34" name="Immagine 33" descr="Immagine che contiene testo, pianta, albero, foglia&#10;&#10;Descrizione generata automaticamente">
              <a:extLst>
                <a:ext uri="{FF2B5EF4-FFF2-40B4-BE49-F238E27FC236}">
                  <a16:creationId xmlns:a16="http://schemas.microsoft.com/office/drawing/2014/main" id="{77F1A739-034E-4A4E-9738-F18EB738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592" y="1522334"/>
              <a:ext cx="2895600" cy="1906666"/>
            </a:xfrm>
            <a:prstGeom prst="rect">
              <a:avLst/>
            </a:prstGeom>
          </p:spPr>
        </p:pic>
        <p:sp>
          <p:nvSpPr>
            <p:cNvPr id="41" name="Segnaposto contenuto 2">
              <a:extLst>
                <a:ext uri="{FF2B5EF4-FFF2-40B4-BE49-F238E27FC236}">
                  <a16:creationId xmlns:a16="http://schemas.microsoft.com/office/drawing/2014/main" id="{6650B934-7E99-43CF-AC9D-8F39BB660A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6248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cluster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67462B8-F5C1-4A36-89BE-9FB775A62ED6}"/>
              </a:ext>
            </a:extLst>
          </p:cNvPr>
          <p:cNvGrpSpPr/>
          <p:nvPr/>
        </p:nvGrpSpPr>
        <p:grpSpPr>
          <a:xfrm>
            <a:off x="6156175" y="1522334"/>
            <a:ext cx="2895600" cy="2140877"/>
            <a:chOff x="6156175" y="1522334"/>
            <a:chExt cx="2895600" cy="2140877"/>
          </a:xfrm>
        </p:grpSpPr>
        <p:pic>
          <p:nvPicPr>
            <p:cNvPr id="35" name="Immagine 34" descr="Immagine che contiene testo, pianta&#10;&#10;Descrizione generata automaticamente">
              <a:extLst>
                <a:ext uri="{FF2B5EF4-FFF2-40B4-BE49-F238E27FC236}">
                  <a16:creationId xmlns:a16="http://schemas.microsoft.com/office/drawing/2014/main" id="{BED932DA-79BA-4063-B19E-343732E7C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5" y="1522334"/>
              <a:ext cx="2895600" cy="1906666"/>
            </a:xfrm>
            <a:prstGeom prst="rect">
              <a:avLst/>
            </a:prstGeom>
          </p:spPr>
        </p:pic>
        <p:sp>
          <p:nvSpPr>
            <p:cNvPr id="42" name="Segnaposto contenuto 2">
              <a:extLst>
                <a:ext uri="{FF2B5EF4-FFF2-40B4-BE49-F238E27FC236}">
                  <a16:creationId xmlns:a16="http://schemas.microsoft.com/office/drawing/2014/main" id="{843BCC5B-7423-4B87-B581-61C9545FE1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7831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Second cluster</a:t>
              </a:r>
              <a:endParaRPr lang="en-US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76C663-925F-4D0A-919D-754D262C23C2}"/>
              </a:ext>
            </a:extLst>
          </p:cNvPr>
          <p:cNvGrpSpPr/>
          <p:nvPr/>
        </p:nvGrpSpPr>
        <p:grpSpPr>
          <a:xfrm>
            <a:off x="4554251" y="3645024"/>
            <a:ext cx="3347864" cy="2394451"/>
            <a:chOff x="4554251" y="3645024"/>
            <a:chExt cx="3347864" cy="2394451"/>
          </a:xfrm>
        </p:grpSpPr>
        <p:pic>
          <p:nvPicPr>
            <p:cNvPr id="36" name="Immagine 35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88D2CE01-A1B9-4DCF-BCA7-97CB59EB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51" y="3645024"/>
              <a:ext cx="3347864" cy="2204468"/>
            </a:xfrm>
            <a:prstGeom prst="rect">
              <a:avLst/>
            </a:prstGeom>
          </p:spPr>
        </p:pic>
        <p:sp>
          <p:nvSpPr>
            <p:cNvPr id="43" name="Segnaposto contenuto 2">
              <a:extLst>
                <a:ext uri="{FF2B5EF4-FFF2-40B4-BE49-F238E27FC236}">
                  <a16:creationId xmlns:a16="http://schemas.microsoft.com/office/drawing/2014/main" id="{B8F8DE43-9B60-4662-B994-A58B4E87D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2039" y="5661248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Third cluster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2B7B-0334-4FC7-8629-8E695CE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5DAAE-8EA4-4B26-85A9-D5D23365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2232248"/>
          </a:xfrm>
        </p:spPr>
        <p:txBody>
          <a:bodyPr/>
          <a:lstStyle/>
          <a:p>
            <a:r>
              <a:rPr lang="en-US" dirty="0"/>
              <a:t>Agriculture 4.0: </a:t>
            </a:r>
          </a:p>
          <a:p>
            <a:pPr lvl="1"/>
            <a:r>
              <a:rPr lang="en-US" dirty="0"/>
              <a:t>new technologies</a:t>
            </a:r>
          </a:p>
          <a:p>
            <a:pPr lvl="1"/>
            <a:r>
              <a:rPr lang="en-US" dirty="0"/>
              <a:t>the necessity of more products in a minor time.</a:t>
            </a:r>
          </a:p>
          <a:p>
            <a:r>
              <a:rPr lang="en-US" dirty="0"/>
              <a:t>Different solutions presented during these years to overcome population growth. </a:t>
            </a:r>
          </a:p>
          <a:p>
            <a:r>
              <a:rPr lang="en-US" dirty="0"/>
              <a:t>Use of robots to perform hard labor in less time with more productivity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4F876-D4A0-4C62-AD9A-4CA4FCE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5876B-16C6-459A-9795-9A7ED5CC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12890-F107-4838-A186-5E89D9A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</a:t>
            </a:fld>
            <a:endParaRPr lang="it-IT" altLang="en-US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9FB7027-5E08-4144-A00F-9D4D7EE273A1}"/>
              </a:ext>
            </a:extLst>
          </p:cNvPr>
          <p:cNvGrpSpPr/>
          <p:nvPr/>
        </p:nvGrpSpPr>
        <p:grpSpPr>
          <a:xfrm>
            <a:off x="609159" y="3574131"/>
            <a:ext cx="8211313" cy="1943101"/>
            <a:chOff x="537151" y="3574131"/>
            <a:chExt cx="8211313" cy="1943101"/>
          </a:xfrm>
        </p:grpSpPr>
        <p:pic>
          <p:nvPicPr>
            <p:cNvPr id="8" name="Immagine 7" descr="Immagine che contiene erba, cielo, esterni, camion&#10;&#10;Descrizione generata automaticamente">
              <a:extLst>
                <a:ext uri="{FF2B5EF4-FFF2-40B4-BE49-F238E27FC236}">
                  <a16:creationId xmlns:a16="http://schemas.microsoft.com/office/drawing/2014/main" id="{BAED95E1-C700-4419-8A90-13062AFF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51" y="3574131"/>
              <a:ext cx="2590801" cy="1943101"/>
            </a:xfrm>
            <a:prstGeom prst="rect">
              <a:avLst/>
            </a:prstGeom>
          </p:spPr>
        </p:pic>
        <p:pic>
          <p:nvPicPr>
            <p:cNvPr id="11" name="Immagine 10" descr="Immagine che contiene erba, cielo, esterni, verde&#10;&#10;Descrizione generata automaticamente">
              <a:extLst>
                <a:ext uri="{FF2B5EF4-FFF2-40B4-BE49-F238E27FC236}">
                  <a16:creationId xmlns:a16="http://schemas.microsoft.com/office/drawing/2014/main" id="{901DD421-7A31-41B1-A6E7-75433E844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61"/>
            <a:stretch/>
          </p:blipFill>
          <p:spPr>
            <a:xfrm>
              <a:off x="3345463" y="3574132"/>
              <a:ext cx="2590801" cy="1943100"/>
            </a:xfrm>
            <a:prstGeom prst="rect">
              <a:avLst/>
            </a:prstGeom>
          </p:spPr>
        </p:pic>
        <p:pic>
          <p:nvPicPr>
            <p:cNvPr id="15" name="Immagine 14" descr="Immagine che contiene magazzino&#10;&#10;Descrizione generata automaticamente">
              <a:extLst>
                <a:ext uri="{FF2B5EF4-FFF2-40B4-BE49-F238E27FC236}">
                  <a16:creationId xmlns:a16="http://schemas.microsoft.com/office/drawing/2014/main" id="{7954B6C1-FC41-47C5-8C3D-D4B961A93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" r="7411"/>
            <a:stretch/>
          </p:blipFill>
          <p:spPr>
            <a:xfrm>
              <a:off x="6157663" y="3574132"/>
              <a:ext cx="2590801" cy="194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98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D462E-906B-4E40-B8AB-CEA613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separation and localization</a:t>
            </a:r>
          </a:p>
        </p:txBody>
      </p:sp>
      <p:pic>
        <p:nvPicPr>
          <p:cNvPr id="8" name="Segnaposto contenuto 7" descr="Immagine che contiene natura, silhouette&#10;&#10;Descrizione generata automaticamente">
            <a:extLst>
              <a:ext uri="{FF2B5EF4-FFF2-40B4-BE49-F238E27FC236}">
                <a16:creationId xmlns:a16="http://schemas.microsoft.com/office/drawing/2014/main" id="{352F57AF-C306-4884-AEF5-8D125591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5" y="3616653"/>
            <a:ext cx="2457143" cy="18285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20</a:t>
            </a:fld>
            <a:endParaRPr lang="it-IT" altLang="en-US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DDE858-CF42-448C-87EA-453E323EC8F0}"/>
              </a:ext>
            </a:extLst>
          </p:cNvPr>
          <p:cNvGrpSpPr/>
          <p:nvPr/>
        </p:nvGrpSpPr>
        <p:grpSpPr>
          <a:xfrm>
            <a:off x="519775" y="1268760"/>
            <a:ext cx="2457143" cy="2208031"/>
            <a:chOff x="360298" y="1268760"/>
            <a:chExt cx="2457143" cy="2208031"/>
          </a:xfrm>
        </p:grpSpPr>
        <p:pic>
          <p:nvPicPr>
            <p:cNvPr id="10" name="Immagine 9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04EE5047-3658-4B4F-93D1-76711AA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83" y="1268760"/>
              <a:ext cx="2450858" cy="1828571"/>
            </a:xfrm>
            <a:prstGeom prst="rect">
              <a:avLst/>
            </a:prstGeom>
          </p:spPr>
        </p:pic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7202A8B4-C3C7-4E97-A4D7-D9ECDBEA97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298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cluster</a:t>
              </a:r>
              <a:endParaRPr lang="en-US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C5735C8-D029-4400-B51B-E9018F708282}"/>
              </a:ext>
            </a:extLst>
          </p:cNvPr>
          <p:cNvSpPr txBox="1">
            <a:spLocks/>
          </p:cNvSpPr>
          <p:nvPr/>
        </p:nvSpPr>
        <p:spPr bwMode="auto">
          <a:xfrm>
            <a:off x="364853" y="5445224"/>
            <a:ext cx="2766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Binarization, noise attenuation and hole filling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462A684-B8E5-422B-B3C6-4CB1B7F84C48}"/>
              </a:ext>
            </a:extLst>
          </p:cNvPr>
          <p:cNvGrpSpPr/>
          <p:nvPr/>
        </p:nvGrpSpPr>
        <p:grpSpPr>
          <a:xfrm>
            <a:off x="3419872" y="1268760"/>
            <a:ext cx="2457143" cy="2178427"/>
            <a:chOff x="3419872" y="1268760"/>
            <a:chExt cx="2457143" cy="2178427"/>
          </a:xfrm>
        </p:grpSpPr>
        <p:pic>
          <p:nvPicPr>
            <p:cNvPr id="12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E99AE424-6FE6-47B1-A744-361578C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919" y="1268760"/>
              <a:ext cx="2419048" cy="1819048"/>
            </a:xfrm>
            <a:prstGeom prst="rect">
              <a:avLst/>
            </a:prstGeom>
          </p:spPr>
        </p:pic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8DDF1F53-DC16-4454-BA27-F43E7B408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9872" y="3068960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47CCE7B-644D-40A5-9A7C-0C7CB04CDE84}"/>
              </a:ext>
            </a:extLst>
          </p:cNvPr>
          <p:cNvGrpSpPr/>
          <p:nvPr/>
        </p:nvGrpSpPr>
        <p:grpSpPr>
          <a:xfrm>
            <a:off x="6326561" y="1268760"/>
            <a:ext cx="2502655" cy="2208031"/>
            <a:chOff x="6326561" y="1268760"/>
            <a:chExt cx="2502655" cy="220803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71F5F18-0EB8-4A34-A5BC-5E0E9A23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561" y="1268760"/>
              <a:ext cx="2447619" cy="1819048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8A169F20-F4DA-4564-88CA-716EF1DEF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2073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First flower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278376-628F-4B86-B7AD-BD1A6E4355E0}"/>
              </a:ext>
            </a:extLst>
          </p:cNvPr>
          <p:cNvGrpSpPr/>
          <p:nvPr/>
        </p:nvGrpSpPr>
        <p:grpSpPr>
          <a:xfrm>
            <a:off x="6350517" y="3616653"/>
            <a:ext cx="2478699" cy="2260619"/>
            <a:chOff x="6350517" y="3616653"/>
            <a:chExt cx="2541963" cy="2260619"/>
          </a:xfrm>
        </p:grpSpPr>
        <p:pic>
          <p:nvPicPr>
            <p:cNvPr id="14" name="Immagine 13" descr="Immagine che contiene testo, arma, pianta&#10;&#10;Descrizione generata automaticamente">
              <a:extLst>
                <a:ext uri="{FF2B5EF4-FFF2-40B4-BE49-F238E27FC236}">
                  <a16:creationId xmlns:a16="http://schemas.microsoft.com/office/drawing/2014/main" id="{BD5E85AD-0A30-4183-AAB5-CBAC41A8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17" y="3616653"/>
              <a:ext cx="2447619" cy="1828571"/>
            </a:xfrm>
            <a:prstGeom prst="rect">
              <a:avLst/>
            </a:prstGeom>
          </p:spPr>
        </p:pic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4807A6AB-553E-46E2-86A7-77D6269CA7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35337" y="5499045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Second flower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52B3BE-1AE2-411F-AD4E-4EF8B381EDC9}"/>
              </a:ext>
            </a:extLst>
          </p:cNvPr>
          <p:cNvGrpSpPr/>
          <p:nvPr/>
        </p:nvGrpSpPr>
        <p:grpSpPr>
          <a:xfrm>
            <a:off x="3491880" y="3575414"/>
            <a:ext cx="2297175" cy="2087186"/>
            <a:chOff x="3426953" y="3575414"/>
            <a:chExt cx="2457143" cy="2087186"/>
          </a:xfrm>
        </p:grpSpPr>
        <p:pic>
          <p:nvPicPr>
            <p:cNvPr id="23" name="Immagine 2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C394A34-794E-4CD6-A53E-1F9CA666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29" y="3575414"/>
              <a:ext cx="2251997" cy="1785120"/>
            </a:xfrm>
            <a:prstGeom prst="rect">
              <a:avLst/>
            </a:prstGeom>
          </p:spPr>
        </p:pic>
        <p:sp>
          <p:nvSpPr>
            <p:cNvPr id="24" name="Segnaposto contenuto 2">
              <a:extLst>
                <a:ext uri="{FF2B5EF4-FFF2-40B4-BE49-F238E27FC236}">
                  <a16:creationId xmlns:a16="http://schemas.microsoft.com/office/drawing/2014/main" id="{FC3D6F51-E7A1-4CD8-BD67-20C5B10F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6953" y="5284373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Flower 3D localization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4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F72C12D-DFE5-414C-A41E-2EA432E6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Trajectory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</p:spPr>
            <p:txBody>
              <a:bodyPr/>
              <a:lstStyle/>
              <a:p>
                <a:r>
                  <a:rPr lang="it-IT" sz="1800" dirty="0"/>
                  <a:t>Position </a:t>
                </a:r>
                <a:r>
                  <a:rPr lang="en-US" sz="1800" dirty="0"/>
                  <a:t>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Orientation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Final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  <a:blipFill>
                <a:blip r:embed="rId2"/>
                <a:stretch>
                  <a:fillRect l="-115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7C4C3-8C6F-4CD5-B37F-6E258434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41AC12-A50D-4FEC-B6EC-2DCB3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790C2-1EFC-4795-BB0D-1152011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21</a:t>
            </a:fld>
            <a:endParaRPr lang="it-IT" alt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693CF3-DD59-4D4D-9D81-2470D2C32E12}"/>
              </a:ext>
            </a:extLst>
          </p:cNvPr>
          <p:cNvSpPr txBox="1"/>
          <p:nvPr/>
        </p:nvSpPr>
        <p:spPr>
          <a:xfrm>
            <a:off x="1119435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Path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planning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015223-1611-4DC9-9595-6FE6D068D8C1}"/>
              </a:ext>
            </a:extLst>
          </p:cNvPr>
          <p:cNvSpPr txBox="1"/>
          <p:nvPr/>
        </p:nvSpPr>
        <p:spPr>
          <a:xfrm>
            <a:off x="4972049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Timing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law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2010A3-1FD1-42C4-A8CB-DC43180CA029}"/>
              </a:ext>
            </a:extLst>
          </p:cNvPr>
          <p:cNvSpPr txBox="1">
            <a:spLocks/>
          </p:cNvSpPr>
          <p:nvPr/>
        </p:nvSpPr>
        <p:spPr bwMode="auto">
          <a:xfrm>
            <a:off x="4972049" y="1752600"/>
            <a:ext cx="3703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BD48A7-2B45-468F-9BE5-1586E4695D41}"/>
              </a:ext>
            </a:extLst>
          </p:cNvPr>
          <p:cNvGrpSpPr/>
          <p:nvPr/>
        </p:nvGrpSpPr>
        <p:grpSpPr>
          <a:xfrm>
            <a:off x="4779831" y="1844824"/>
            <a:ext cx="4116924" cy="1975972"/>
            <a:chOff x="4788024" y="1844824"/>
            <a:chExt cx="4116924" cy="1975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/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739384FB-33A7-40FB-BEAA-4960F208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"/>
            <a:stretch/>
          </p:blipFill>
          <p:spPr>
            <a:xfrm>
              <a:off x="4788024" y="1844824"/>
              <a:ext cx="2092896" cy="19759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/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it-IT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7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  <p:bldP spid="1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4FE1-B5B7-400E-9DA5-4E8CF2FB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arm kinematic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</p:spPr>
            <p:txBody>
              <a:bodyPr/>
              <a:lstStyle/>
              <a:p>
                <a:r>
                  <a:rPr lang="en-US" dirty="0"/>
                  <a:t>A kinematic controller has been used to control the robot</a:t>
                </a:r>
              </a:p>
              <a:p>
                <a:r>
                  <a:rPr lang="en-US" dirty="0"/>
                  <a:t>The input of the control loop is the cartesian speed trajectory of the robot’s end-effector</a:t>
                </a:r>
              </a:p>
              <a:p>
                <a:r>
                  <a:rPr lang="en-US" dirty="0"/>
                  <a:t>The trajectory is converted from the speed cartesian space to the speed joint space using the robot inverse analytic Jacobian</a:t>
                </a:r>
              </a:p>
              <a:p>
                <a:r>
                  <a:rPr lang="en-US" dirty="0"/>
                  <a:t>Two contribution for the robot input:</a:t>
                </a:r>
              </a:p>
              <a:p>
                <a:pPr lvl="1"/>
                <a:r>
                  <a:rPr lang="en-US" dirty="0"/>
                  <a:t>Feedforward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it-IT" dirty="0"/>
                  <a:t>Feedback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  <a:blipFill>
                <a:blip r:embed="rId2"/>
                <a:stretch>
                  <a:fillRect l="-565" t="-1271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186A7-70C1-4363-B3CE-ED5E3ABF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B35B2-6DF5-46BE-946C-51ECBE92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53D0C-C213-4E4B-90A5-F4A4518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22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CF983-BB52-4EA1-891C-A248B04A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1" y="1260460"/>
            <a:ext cx="7838691" cy="15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23</a:t>
            </a:fld>
            <a:endParaRPr lang="it-IT" alt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CA0C2A-F461-4808-B2B7-ED295D39B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/>
          <a:p>
            <a:r>
              <a:rPr lang="it-IT" dirty="0"/>
              <a:t>Tools</a:t>
            </a:r>
          </a:p>
          <a:p>
            <a:pPr lvl="1"/>
            <a:r>
              <a:rPr lang="en-US" dirty="0"/>
              <a:t>Matlab </a:t>
            </a:r>
          </a:p>
          <a:p>
            <a:pPr lvl="1"/>
            <a:r>
              <a:rPr lang="en-US" dirty="0"/>
              <a:t>Vrep</a:t>
            </a:r>
          </a:p>
          <a:p>
            <a:r>
              <a:rPr lang="en-US" dirty="0"/>
              <a:t>The robot mobile platform and its 6 DOF manipulator arm have been developed on Vrep using joints and primitive shapes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E97899-5653-470F-85E1-186EA17188CB}"/>
              </a:ext>
            </a:extLst>
          </p:cNvPr>
          <p:cNvGrpSpPr/>
          <p:nvPr/>
        </p:nvGrpSpPr>
        <p:grpSpPr>
          <a:xfrm>
            <a:off x="1318598" y="3005205"/>
            <a:ext cx="7154504" cy="2872067"/>
            <a:chOff x="1233920" y="3005205"/>
            <a:chExt cx="7154504" cy="287206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522915-91CB-42F2-ADEA-DAC3237A4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138" b="90073" l="11628" r="93355">
                          <a14:foregroundMark x1="18439" y1="51332" x2="17276" y2="45278"/>
                          <a14:foregroundMark x1="16611" y1="45763" x2="18672" y2="55464"/>
                          <a14:foregroundMark x1="19148" y1="55464" x2="12126" y2="44794"/>
                          <a14:foregroundMark x1="14120" y1="43584" x2="15230" y2="57330"/>
                          <a14:foregroundMark x1="18771" y1="44552" x2="19678" y2="55464"/>
                          <a14:foregroundMark x1="12126" y1="47215" x2="18106" y2="43826"/>
                          <a14:foregroundMark x1="12791" y1="47215" x2="12435" y2="58787"/>
                          <a14:foregroundMark x1="12957" y1="48910" x2="14103" y2="56751"/>
                          <a14:foregroundMark x1="21262" y1="71186" x2="20100" y2="69007"/>
                          <a14:foregroundMark x1="23754" y1="70218" x2="17276" y2="85472"/>
                          <a14:foregroundMark x1="17276" y1="85472" x2="15449" y2="86441"/>
                          <a14:foregroundMark x1="37708" y1="87409" x2="35714" y2="90073"/>
                          <a14:foregroundMark x1="89867" y1="59080" x2="90532" y2="70218"/>
                          <a14:foregroundMark x1="75748" y1="38741" x2="75748" y2="38741"/>
                          <a14:foregroundMark x1="53205" y1="15490" x2="51163" y2="15738"/>
                          <a14:foregroundMark x1="32392" y1="15981" x2="54591" y2="12014"/>
                          <a14:foregroundMark x1="54102" y1="13239" x2="29468" y2="17597"/>
                          <a14:foregroundMark x1="93355" y1="65617" x2="92691" y2="69249"/>
                          <a14:foregroundMark x1="54817" y1="13075" x2="61794" y2="14286"/>
                          <a14:foregroundMark x1="56478" y1="12833" x2="53488" y2="12833"/>
                          <a14:foregroundMark x1="51329" y1="13559" x2="30233" y2="16949"/>
                          <a14:foregroundMark x1="39203" y1="14528" x2="40033" y2="14286"/>
                          <a14:foregroundMark x1="39369" y1="14286" x2="34884" y2="14286"/>
                          <a14:backgroundMark x1="12625" y1="62954" x2="12625" y2="62954"/>
                          <a14:backgroundMark x1="13455" y1="62712" x2="13455" y2="62712"/>
                          <a14:backgroundMark x1="11462" y1="60533" x2="17110" y2="63438"/>
                          <a14:backgroundMark x1="23090" y1="59806" x2="17774" y2="59806"/>
                          <a14:backgroundMark x1="24984" y1="17368" x2="21429" y2="15012"/>
                          <a14:backgroundMark x1="25083" y1="18402" x2="25083" y2="22276"/>
                          <a14:backgroundMark x1="25249" y1="18886" x2="25249" y2="18886"/>
                          <a14:backgroundMark x1="25581" y1="20823" x2="24917" y2="16465"/>
                          <a14:backgroundMark x1="24917" y1="25182" x2="24585" y2="14044"/>
                          <a14:backgroundMark x1="25249" y1="23487" x2="25249" y2="11864"/>
                          <a14:backgroundMark x1="25748" y1="22518" x2="26578" y2="12349"/>
                          <a14:backgroundMark x1="24585" y1="23245" x2="25581" y2="11864"/>
                          <a14:backgroundMark x1="25083" y1="22276" x2="25914" y2="15496"/>
                          <a14:backgroundMark x1="25748" y1="17433" x2="26246" y2="19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2" t="6082" r="5053" b="6883"/>
            <a:stretch/>
          </p:blipFill>
          <p:spPr>
            <a:xfrm>
              <a:off x="1233920" y="3250656"/>
              <a:ext cx="3408653" cy="2381164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7BE32B6-02C1-486E-8F80-1AD074580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158" b="88487" l="22222" r="72000">
                          <a14:foregroundMark x1="43111" y1="18750" x2="64444" y2="16941"/>
                          <a14:foregroundMark x1="46428" y1="16202" x2="45778" y2="16118"/>
                          <a14:foregroundMark x1="66222" y1="18750" x2="47106" y2="16289"/>
                          <a14:foregroundMark x1="71111" y1="18914" x2="71111" y2="18914"/>
                          <a14:foregroundMark x1="71556" y1="18421" x2="64444" y2="17105"/>
                          <a14:foregroundMark x1="63111" y1="84375" x2="51111" y2="83059"/>
                          <a14:foregroundMark x1="59111" y1="86678" x2="55556" y2="88487"/>
                          <a14:backgroundMark x1="25333" y1="14803" x2="29778" y2="14309"/>
                          <a14:backgroundMark x1="30667" y1="14309" x2="15111" y2="15296"/>
                          <a14:backgroundMark x1="32444" y1="13816" x2="28889" y2="17105"/>
                          <a14:backgroundMark x1="51111" y1="13322" x2="56000" y2="13158"/>
                          <a14:backgroundMark x1="56444" y1="12829" x2="28444" y2="13322"/>
                          <a14:backgroundMark x1="56000" y1="13322" x2="61333" y2="133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0" t="11019" r="22876" b="7778"/>
            <a:stretch/>
          </p:blipFill>
          <p:spPr>
            <a:xfrm>
              <a:off x="5220072" y="3005205"/>
              <a:ext cx="648072" cy="2872067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699EC20-DCC0-4C03-9B61-ADBA356E50EE}"/>
                </a:ext>
              </a:extLst>
            </p:cNvPr>
            <p:cNvGrpSpPr/>
            <p:nvPr/>
          </p:nvGrpSpPr>
          <p:grpSpPr>
            <a:xfrm>
              <a:off x="6444208" y="3173348"/>
              <a:ext cx="1944216" cy="2535781"/>
              <a:chOff x="6444208" y="3277941"/>
              <a:chExt cx="1944216" cy="2535781"/>
            </a:xfrm>
          </p:grpSpPr>
          <p:pic>
            <p:nvPicPr>
              <p:cNvPr id="8" name="Immagine 7" descr="Immagine che contiene elettronico&#10;&#10;Descrizione generata automaticamente">
                <a:extLst>
                  <a:ext uri="{FF2B5EF4-FFF2-40B4-BE49-F238E27FC236}">
                    <a16:creationId xmlns:a16="http://schemas.microsoft.com/office/drawing/2014/main" id="{08B3849B-E47E-44E8-B2C1-FC30DE7D8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300" b="77637" l="7681" r="91867">
                            <a14:foregroundMark x1="15060" y1="30380" x2="15060" y2="32489"/>
                            <a14:foregroundMark x1="87048" y1="26582" x2="88705" y2="26582"/>
                            <a14:foregroundMark x1="92018" y1="29536" x2="92018" y2="43460"/>
                            <a14:foregroundMark x1="41717" y1="77637" x2="61623" y2="74777"/>
                            <a14:backgroundMark x1="65964" y1="71308" x2="64307" y2="78903"/>
                            <a14:backgroundMark x1="7229" y1="25738" x2="6627" y2="4683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1" t="9765" r="3454" b="14723"/>
              <a:stretch/>
            </p:blipFill>
            <p:spPr>
              <a:xfrm>
                <a:off x="6444208" y="3277941"/>
                <a:ext cx="1944216" cy="583107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283C781-4DAB-4DF8-8BA6-2B728038A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451" b="95423" l="14482" r="89787">
                            <a14:foregroundMark x1="29116" y1="55634" x2="27591" y2="84507"/>
                            <a14:foregroundMark x1="27591" y1="84507" x2="33079" y2="95423"/>
                            <a14:foregroundMark x1="42378" y1="58627" x2="85823" y2="47359"/>
                            <a14:foregroundMark x1="85823" y1="47359" x2="86995" y2="47311"/>
                            <a14:foregroundMark x1="68598" y1="45599" x2="79421" y2="77113"/>
                            <a14:foregroundMark x1="27287" y1="36620" x2="24695" y2="51761"/>
                            <a14:foregroundMark x1="19247" y1="44325" x2="19360" y2="51761"/>
                            <a14:foregroundMark x1="19055" y1="31690" x2="19141" y2="37324"/>
                            <a14:foregroundMark x1="18902" y1="64437" x2="17530" y2="68838"/>
                            <a14:foregroundMark x1="23018" y1="25352" x2="19247" y2="40979"/>
                            <a14:foregroundMark x1="17378" y1="36620" x2="17215" y2="37324"/>
                            <a14:foregroundMark x1="16518" y1="37324" x2="17053" y2="31560"/>
                            <a14:foregroundMark x1="43293" y1="12852" x2="67710" y2="13444"/>
                            <a14:foregroundMark x1="62805" y1="12852" x2="42988" y2="12324"/>
                            <a14:foregroundMark x1="54421" y1="11444" x2="47104" y2="8979"/>
                            <a14:foregroundMark x1="44207" y1="11444" x2="40549" y2="10915"/>
                            <a14:foregroundMark x1="43445" y1="13556" x2="36819" y2="16248"/>
                            <a14:foregroundMark x1="41768" y1="12324" x2="36068" y2="13878"/>
                            <a14:foregroundMark x1="48780" y1="10739" x2="66921" y2="14261"/>
                            <a14:foregroundMark x1="67683" y1="14613" x2="51067" y2="8451"/>
                            <a14:foregroundMark x1="54116" y1="9155" x2="64787" y2="13380"/>
                            <a14:foregroundMark x1="68140" y1="13732" x2="69817" y2="16549"/>
                            <a14:foregroundMark x1="68750" y1="15141" x2="71037" y2="18134"/>
                            <a14:foregroundMark x1="69360" y1="16549" x2="71646" y2="17430"/>
                            <a14:foregroundMark x1="71189" y1="17430" x2="72713" y2="18134"/>
                            <a14:foregroundMark x1="70122" y1="15845" x2="55640" y2="10915"/>
                            <a14:foregroundMark x1="21494" y1="23592" x2="19512" y2="33979"/>
                            <a14:backgroundMark x1="16006" y1="37324" x2="16006" y2="53169"/>
                            <a14:backgroundMark x1="17530" y1="21479" x2="18201" y2="23459"/>
                            <a14:backgroundMark x1="17073" y1="23768" x2="14482" y2="30282"/>
                            <a14:backgroundMark x1="34604" y1="15845" x2="34146" y2="13556"/>
                            <a14:backgroundMark x1="31707" y1="16549" x2="29726" y2="11972"/>
                            <a14:backgroundMark x1="33537" y1="17430" x2="34604" y2="11796"/>
                            <a14:backgroundMark x1="31250" y1="16901" x2="36128" y2="13732"/>
                            <a14:backgroundMark x1="34604" y1="13380" x2="30183" y2="15845"/>
                            <a14:backgroundMark x1="69709" y1="12641" x2="68536" y2="12443"/>
                            <a14:backgroundMark x1="87652" y1="15669" x2="71606" y2="12961"/>
                            <a14:backgroundMark x1="90701" y1="42958" x2="90091" y2="48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67" t="6679" r="6554" b="1066"/>
              <a:stretch/>
            </p:blipFill>
            <p:spPr>
              <a:xfrm>
                <a:off x="6502781" y="3983543"/>
                <a:ext cx="1830178" cy="18301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01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24</a:t>
            </a:fld>
            <a:endParaRPr lang="it-IT" altLang="en-US" dirty="0"/>
          </a:p>
        </p:txBody>
      </p:sp>
      <p:pic>
        <p:nvPicPr>
          <p:cNvPr id="11" name="video presentazione tesi">
            <a:hlinkClick r:id="" action="ppaction://media"/>
            <a:extLst>
              <a:ext uri="{FF2B5EF4-FFF2-40B4-BE49-F238E27FC236}">
                <a16:creationId xmlns:a16="http://schemas.microsoft.com/office/drawing/2014/main" id="{31D5DDA6-C98A-4AA5-8AEC-0A735BCCC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57" y="1052736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855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46C68-6F52-4894-9966-315CBD20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E1EAA-8025-4EB8-9A2E-44BE3B6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C79E-2F45-495E-A2DC-ACFB5504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8F350-DD8D-493E-99D5-1A76682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25</a:t>
            </a:fld>
            <a:endParaRPr lang="it-IT" altLang="en-US" dirty="0"/>
          </a:p>
        </p:txBody>
      </p:sp>
      <p:pic>
        <p:nvPicPr>
          <p:cNvPr id="11" name="video presentazione tesi 1">
            <a:hlinkClick r:id="" action="ppaction://media"/>
            <a:extLst>
              <a:ext uri="{FF2B5EF4-FFF2-40B4-BE49-F238E27FC236}">
                <a16:creationId xmlns:a16="http://schemas.microsoft.com/office/drawing/2014/main" id="{B7C2D3E6-7056-4A7E-93CB-B6249989D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2" y="990600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939D5-1515-4B9E-9C76-1DF4D491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57AD2-EED6-40DC-B417-EF8FE51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project has been simplified, the simulation had proven that the algorithms and the structure used works. This project could be applied to a real application scenario in an agriculture 4.0 hydroponic greenhouse.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Future improvements: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Implement a localization systems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the machine learning algorithms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multiple robots - distributed systems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more sophisticated </a:t>
            </a:r>
            <a:r>
              <a:rPr lang="en-US">
                <a:sym typeface="Wingdings" panose="05000000000000000000" pitchFamily="2" charset="2"/>
              </a:rPr>
              <a:t>robot controller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467EF-EC81-48EE-81FC-48ECB6D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79100-FF71-46EB-82BF-DADCD8E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03EE0-BED4-4624-AFFD-71D86FCD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3437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4436E0-0000-4DBD-85F7-7B966042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of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884838-C06B-42C4-868D-CF751D63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zucchini flower picking robot for the SolarFields hydroponic greenhouses.</a:t>
            </a:r>
          </a:p>
          <a:p>
            <a:r>
              <a:rPr lang="en-US" dirty="0"/>
              <a:t>SolarFields company is a clean energy productor which is investing in hydroponic greenhouse start-ups like Idroluppolo</a:t>
            </a:r>
          </a:p>
          <a:p>
            <a:r>
              <a:rPr lang="en-US" dirty="0"/>
              <a:t>These companies are working together to find healthy solution to provide fresh and biological fruits on the market</a:t>
            </a:r>
          </a:p>
          <a:p>
            <a:r>
              <a:rPr lang="en-US" dirty="0"/>
              <a:t>Robotics and automation aims to make the production processes fully autonomous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D778AD-7B10-42F9-9AE0-B8DA1918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9EABB6-02AA-43FA-AECD-E355FC13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DC541B-ADE4-418B-A0AD-62C5121B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3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B3260-7205-4F58-8A57-D0DC6BD7B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68" y="3861048"/>
            <a:ext cx="1587326" cy="19055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354F267-020A-47EB-9EF9-67769B09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87" y="4118521"/>
            <a:ext cx="2857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3A506A3-F1A2-4149-8D96-6109884D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1205949"/>
            <a:ext cx="3709327" cy="1883197"/>
          </a:xfrm>
          <a:prstGeom prst="rect">
            <a:avLst/>
          </a:prstGeom>
        </p:spPr>
      </p:pic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AE064E-8D4C-40F1-AC3A-AF96AC95D8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69" y="1205949"/>
            <a:ext cx="2950095" cy="1894030"/>
          </a:xfrm>
        </p:spPr>
      </p:pic>
      <p:pic>
        <p:nvPicPr>
          <p:cNvPr id="20" name="Segnaposto contenuto 19" descr="Immagine che contiene interni, apparecchio&#10;&#10;Descrizione generata automaticamente">
            <a:extLst>
              <a:ext uri="{FF2B5EF4-FFF2-40B4-BE49-F238E27FC236}">
                <a16:creationId xmlns:a16="http://schemas.microsoft.com/office/drawing/2014/main" id="{1A64F869-EC52-4B01-AAC7-68BB0E5B3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0" y="3655182"/>
            <a:ext cx="3696106" cy="2047244"/>
          </a:xfrm>
        </p:spPr>
      </p:pic>
      <p:pic>
        <p:nvPicPr>
          <p:cNvPr id="26" name="Immagine 25" descr="Immagine che contiene esterni, albero, strada&#10;&#10;Descrizione generata automaticamente">
            <a:extLst>
              <a:ext uri="{FF2B5EF4-FFF2-40B4-BE49-F238E27FC236}">
                <a16:creationId xmlns:a16="http://schemas.microsoft.com/office/drawing/2014/main" id="{76885F9A-988F-4B81-9CB4-897993FE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5" y="3655532"/>
            <a:ext cx="2743945" cy="20468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6B309A-6FAE-41DF-90E9-82861E24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Existing robots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C5038-89F3-4A94-879C-515EFA74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12/01/2021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D59CD-B716-4A2B-A410-CEFD37FA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8E95B-46A8-48D7-98DD-1B42D17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4</a:t>
            </a:fld>
            <a:endParaRPr lang="it-IT" alt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69CEB-D150-4662-8E96-40600069DAE1}"/>
              </a:ext>
            </a:extLst>
          </p:cNvPr>
          <p:cNvSpPr txBox="1">
            <a:spLocks/>
          </p:cNvSpPr>
          <p:nvPr/>
        </p:nvSpPr>
        <p:spPr bwMode="auto">
          <a:xfrm>
            <a:off x="1006688" y="5702426"/>
            <a:ext cx="3709327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Ox</a:t>
            </a:r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9CB22A-6292-4D08-8A59-31347FB7831C}"/>
              </a:ext>
            </a:extLst>
          </p:cNvPr>
          <p:cNvSpPr txBox="1">
            <a:spLocks/>
          </p:cNvSpPr>
          <p:nvPr/>
        </p:nvSpPr>
        <p:spPr bwMode="auto">
          <a:xfrm>
            <a:off x="5780088" y="5690744"/>
            <a:ext cx="2752352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Sweeper Robot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5EA5382-A52F-4AE8-9B1F-20551C945177}"/>
              </a:ext>
            </a:extLst>
          </p:cNvPr>
          <p:cNvSpPr txBox="1">
            <a:spLocks/>
          </p:cNvSpPr>
          <p:nvPr/>
        </p:nvSpPr>
        <p:spPr bwMode="auto">
          <a:xfrm>
            <a:off x="1019910" y="3105891"/>
            <a:ext cx="369610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Root AI</a:t>
            </a:r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5F61CC1-7C2C-45D6-B768-86C218795041}"/>
              </a:ext>
            </a:extLst>
          </p:cNvPr>
          <p:cNvSpPr txBox="1">
            <a:spLocks/>
          </p:cNvSpPr>
          <p:nvPr/>
        </p:nvSpPr>
        <p:spPr bwMode="auto">
          <a:xfrm>
            <a:off x="5798369" y="3110529"/>
            <a:ext cx="296837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Rubion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6601645-51A1-4117-B9C8-3AF8034C07D0}"/>
              </a:ext>
            </a:extLst>
          </p:cNvPr>
          <p:cNvSpPr txBox="1">
            <a:spLocks/>
          </p:cNvSpPr>
          <p:nvPr/>
        </p:nvSpPr>
        <p:spPr bwMode="auto">
          <a:xfrm>
            <a:off x="1116013" y="1340768"/>
            <a:ext cx="7559675" cy="45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j-lt"/>
              </a:rPr>
              <a:t>The robot is composed of three main parts:</a:t>
            </a:r>
          </a:p>
          <a:p>
            <a:pPr lvl="1"/>
            <a:r>
              <a:rPr lang="en-US" dirty="0"/>
              <a:t>Mobile platform</a:t>
            </a:r>
          </a:p>
          <a:p>
            <a:pPr lvl="1"/>
            <a:r>
              <a:rPr lang="en-US" dirty="0"/>
              <a:t>Robotic arm</a:t>
            </a:r>
          </a:p>
          <a:p>
            <a:pPr lvl="1"/>
            <a:r>
              <a:rPr lang="en-US" dirty="0"/>
              <a:t>Vision system</a:t>
            </a:r>
          </a:p>
          <a:p>
            <a:r>
              <a:rPr lang="en-US" dirty="0">
                <a:solidFill>
                  <a:srgbClr val="000000"/>
                </a:solidFill>
              </a:rPr>
              <a:t>The aim of the robot is to move inside the greenhouse and pick the zucchini flowers on the plants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following work is divided in two main parts:</a:t>
            </a:r>
          </a:p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BCFFB9-151E-4338-BAFA-1A8C347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specifications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7626F2-3654-4AC9-B164-D09041A3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9A9543-CF2F-46CF-B3D8-3C8246F1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FA40B1-2B72-4FFB-85FF-27E8D90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5</a:t>
            </a:fld>
            <a:endParaRPr lang="it-IT" alt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FAFF38AB-255A-4457-9FB4-2C1C7014D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991876"/>
              </p:ext>
            </p:extLst>
          </p:nvPr>
        </p:nvGraphicFramePr>
        <p:xfrm>
          <a:off x="1295649" y="4077072"/>
          <a:ext cx="7200403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8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59EEF4-0663-4C3B-8C21-EE9B9C5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370CBE-C435-4046-900B-6A3BAA9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1" y="990600"/>
            <a:ext cx="6920458" cy="487680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C55865-3EC9-4D30-A57A-869FAAF8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9ABD9-1656-458D-886C-49F33DB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6B4BF-F4A8-41A1-94B6-01FE99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603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BBC4-D6DF-455B-95FF-FFEB17E6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Greenhouse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5B018-D577-4D4D-81D9-0848B0B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27BF21-0E2A-4C72-871D-8E91934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E018C-1A02-4DA9-82D5-0FF3ED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7</a:t>
            </a:fld>
            <a:endParaRPr lang="it-IT" altLang="en-US" dirty="0"/>
          </a:p>
        </p:txBody>
      </p:sp>
      <p:pic>
        <p:nvPicPr>
          <p:cNvPr id="11" name="Segnaposto contenuto 10" descr="Immagine che contiene testo, tavolo, cielo&#10;&#10;Descrizione generata automaticamente">
            <a:extLst>
              <a:ext uri="{FF2B5EF4-FFF2-40B4-BE49-F238E27FC236}">
                <a16:creationId xmlns:a16="http://schemas.microsoft.com/office/drawing/2014/main" id="{99400B1D-69D0-45AB-B7F7-AA0B6C9B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3" y="1341438"/>
            <a:ext cx="7462835" cy="4525962"/>
          </a:xfrm>
        </p:spPr>
      </p:pic>
    </p:spTree>
    <p:extLst>
      <p:ext uri="{BB962C8B-B14F-4D97-AF65-F5344CB8AC3E}">
        <p14:creationId xmlns:p14="http://schemas.microsoft.com/office/powerpoint/2010/main" val="314467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mobile </a:t>
            </a:r>
            <a:r>
              <a:rPr lang="it-IT" dirty="0" err="1"/>
              <a:t>platforms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573851"/>
            <a:chOff x="1547664" y="1757625"/>
            <a:chExt cx="1893514" cy="23608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1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Car-like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12/01/2021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9</a:t>
            </a:fld>
            <a:endParaRPr lang="it-IT" alt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E8BA0DF-F8E4-4E01-AAF5-A5C4782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552" y="1494864"/>
            <a:ext cx="4155864" cy="2078152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 force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control in narrow passages</a:t>
            </a:r>
          </a:p>
          <a:p>
            <a:pPr lvl="1"/>
            <a:r>
              <a:rPr lang="en-US" dirty="0"/>
              <a:t>Necessity of maneuvers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540ACC6-0912-4034-B18B-D05FD62636F3}"/>
              </a:ext>
            </a:extLst>
          </p:cNvPr>
          <p:cNvGrpSpPr/>
          <p:nvPr/>
        </p:nvGrpSpPr>
        <p:grpSpPr>
          <a:xfrm>
            <a:off x="4428721" y="3573016"/>
            <a:ext cx="3619526" cy="2109810"/>
            <a:chOff x="4067944" y="3573016"/>
            <a:chExt cx="3619526" cy="210981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9DCE51D-7393-464A-B49C-370B9EC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3573016"/>
              <a:ext cx="2880320" cy="1962885"/>
            </a:xfrm>
            <a:prstGeom prst="rect">
              <a:avLst/>
            </a:prstGeom>
          </p:spPr>
        </p:pic>
        <p:sp>
          <p:nvSpPr>
            <p:cNvPr id="22" name="Segnaposto contenuto 2">
              <a:extLst>
                <a:ext uri="{FF2B5EF4-FFF2-40B4-BE49-F238E27FC236}">
                  <a16:creationId xmlns:a16="http://schemas.microsoft.com/office/drawing/2014/main" id="{DFA978D3-2E34-4AF4-A265-DCA54AE4F3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67944" y="5353963"/>
              <a:ext cx="3619526" cy="3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Front wheel drive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644548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pienza-English" id="{6F239F95-3A46-466E-9767-7DDE6690AC41}" vid="{9109162D-1B22-45E2-B3F8-3E33660B6F18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1160</Words>
  <Application>Microsoft Office PowerPoint</Application>
  <PresentationFormat>Presentazione su schermo (4:3)</PresentationFormat>
  <Paragraphs>291</Paragraphs>
  <Slides>26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Times New Roman</vt:lpstr>
      <vt:lpstr>la sapienza</vt:lpstr>
      <vt:lpstr>Presentazione standard di PowerPoint</vt:lpstr>
      <vt:lpstr>Introduction</vt:lpstr>
      <vt:lpstr>Case of study</vt:lpstr>
      <vt:lpstr>Existing robots</vt:lpstr>
      <vt:lpstr>Project specifications</vt:lpstr>
      <vt:lpstr>Algorithm</vt:lpstr>
      <vt:lpstr>Greenhouse environment</vt:lpstr>
      <vt:lpstr>Mobile Platform</vt:lpstr>
      <vt:lpstr>Car-like robot</vt:lpstr>
      <vt:lpstr>Differential drive robot</vt:lpstr>
      <vt:lpstr>Differential drive robot</vt:lpstr>
      <vt:lpstr>Mecanum wheel robot</vt:lpstr>
      <vt:lpstr>Mecanum wheel robot</vt:lpstr>
      <vt:lpstr>Mobile platform prototypes</vt:lpstr>
      <vt:lpstr>Trajectory planning and control</vt:lpstr>
      <vt:lpstr>6 DOF robotic arm</vt:lpstr>
      <vt:lpstr>6 DOF Manipulator arm prototypes</vt:lpstr>
      <vt:lpstr>Vision System</vt:lpstr>
      <vt:lpstr>Flower identification</vt:lpstr>
      <vt:lpstr>Flower separation and localization</vt:lpstr>
      <vt:lpstr>Trajectory generation</vt:lpstr>
      <vt:lpstr>Robotic arm kinematic control</vt:lpstr>
      <vt:lpstr>Simulation</vt:lpstr>
      <vt:lpstr>Simulation</vt:lpstr>
      <vt:lpstr>Simulation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</cp:lastModifiedBy>
  <cp:revision>56</cp:revision>
  <dcterms:created xsi:type="dcterms:W3CDTF">2020-12-27T09:50:58Z</dcterms:created>
  <dcterms:modified xsi:type="dcterms:W3CDTF">2021-01-12T13:35:06Z</dcterms:modified>
</cp:coreProperties>
</file>